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21.jpg" ContentType="image/png"/>
  <Override PartName="/ppt/media/image25.jpg" ContentType="image/png"/>
  <Override PartName="/ppt/media/image4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97" r:id="rId3"/>
    <p:sldId id="394" r:id="rId4"/>
    <p:sldId id="385" r:id="rId5"/>
    <p:sldId id="319" r:id="rId6"/>
    <p:sldId id="355" r:id="rId7"/>
    <p:sldId id="359" r:id="rId8"/>
    <p:sldId id="462" r:id="rId9"/>
    <p:sldId id="360" r:id="rId10"/>
    <p:sldId id="383" r:id="rId11"/>
    <p:sldId id="363" r:id="rId12"/>
    <p:sldId id="365" r:id="rId13"/>
    <p:sldId id="367" r:id="rId14"/>
    <p:sldId id="393" r:id="rId15"/>
    <p:sldId id="39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2" autoAdjust="0"/>
    <p:restoredTop sz="94671" autoAdjust="0"/>
  </p:normalViewPr>
  <p:slideViewPr>
    <p:cSldViewPr>
      <p:cViewPr varScale="1">
        <p:scale>
          <a:sx n="68" d="100"/>
          <a:sy n="68" d="100"/>
        </p:scale>
        <p:origin x="500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5FAA1-B766-44AF-909F-698920AD6660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99373-2991-4FE8-AECA-727DAE368CCC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22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2556BF-721D-4BBF-8E40-D2036C962CFA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BA235-2C46-4629-AB7E-595E0683D4B1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993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B3064413-F554-45BD-9ED3-198111F711DA}" type="datetime1">
              <a:rPr lang="en-US" smtClean="0"/>
              <a:pPr/>
              <a:t>4/9/2018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TOKENIZED SERVICES FACTORY by CUB3TECH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C473DA8E-F0C9-4321-8E0E-74258AE9288D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9456373" y="188640"/>
            <a:ext cx="2400267" cy="914400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348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62659-F735-4E6F-8179-C141F891E288}" type="datetime1">
              <a:rPr lang="en-US" smtClean="0"/>
              <a:pPr/>
              <a:t>4/9/2018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TOKENIZED SERVICES FACTORY by CUB3TECH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DA8E-F0C9-4321-8E0E-74258AE9288D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340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ECA3A-68B7-41E5-91FD-66D4EC180DDB}" type="datetime1">
              <a:rPr lang="en-US" smtClean="0"/>
              <a:pPr/>
              <a:t>4/9/2018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TOKENIZED SERVICES FACTORY by CUB3TECH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DA8E-F0C9-4321-8E0E-74258AE9288D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19EF-849D-413F-B29B-56595833CF24}" type="datetime1">
              <a:rPr lang="en-US" smtClean="0"/>
              <a:pPr/>
              <a:t>4/9/2018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TOKENIZED SERVICES FACTORY by CUB3TECH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DA8E-F0C9-4321-8E0E-74258AE9288D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80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19EF-849D-413F-B29B-56595833CF24}" type="datetime1">
              <a:rPr lang="en-US" smtClean="0"/>
              <a:pPr/>
              <a:t>4/9/2018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TOKENIZED SERVICES FACTORY by CUB3TECH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DA8E-F0C9-4321-8E0E-74258AE9288D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>
          <a:xfrm>
            <a:off x="143339" y="260649"/>
            <a:ext cx="1390651" cy="1152525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63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00000"/>
              </a:buClr>
              <a:buFont typeface="Wingdings" pitchFamily="2" charset="2"/>
              <a:buChar char="§"/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buClr>
                <a:srgbClr val="C00000"/>
              </a:buClr>
              <a:buFont typeface="Arial" pitchFamily="34" charset="0"/>
              <a:buChar char="•"/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29399791-8F72-40EB-976A-3EACF973F5E1}" type="datetime1">
              <a:rPr lang="en-US" smtClean="0"/>
              <a:pPr/>
              <a:t>4/9/2018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TOKENIZED SERVICES FACTORY by CUB3TECH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C473DA8E-F0C9-4321-8E0E-74258AE9288D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7" name="Espace réservé du contenu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867"/>
          <a:stretch/>
        </p:blipFill>
        <p:spPr>
          <a:xfrm>
            <a:off x="471090" y="1124744"/>
            <a:ext cx="11151839" cy="216024"/>
          </a:xfrm>
          <a:prstGeom prst="parallelogram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500" dist="1016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35216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6666-E692-4491-A742-77FEE659DD22}" type="datetime1">
              <a:rPr lang="en-US" smtClean="0"/>
              <a:pPr/>
              <a:t>4/9/2018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TOKENIZED SERVICES FACTORY by CUB3TECH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DA8E-F0C9-4321-8E0E-74258AE9288D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42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31E3B-6342-45BB-AB27-002C991F8218}" type="datetime1">
              <a:rPr lang="en-US" smtClean="0"/>
              <a:pPr/>
              <a:t>4/9/2018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TOKENIZED SERVICES FACTORY by CUB3TECH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DA8E-F0C9-4321-8E0E-74258AE9288D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19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ACBF-A062-4A84-8C0D-16B5915831A4}" type="datetime1">
              <a:rPr lang="en-US" smtClean="0"/>
              <a:pPr/>
              <a:t>4/9/2018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TOKENIZED SERVICES FACTORY by CUB3TECH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DA8E-F0C9-4321-8E0E-74258AE9288D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645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E69E9-EE47-4FB2-8C4E-CCFD090AFD4E}" type="datetime1">
              <a:rPr lang="en-US" smtClean="0"/>
              <a:pPr/>
              <a:t>4/9/2018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TOKENIZED SERVICES FACTORY by CUB3TECH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DA8E-F0C9-4321-8E0E-74258AE9288D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87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703B1-F5F9-4FF4-84D0-2F44EB72B8C7}" type="datetime1">
              <a:rPr lang="en-US" smtClean="0"/>
              <a:pPr/>
              <a:t>4/9/2018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TOKENIZED SERVICES FACTORY by CUB3TECH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DA8E-F0C9-4321-8E0E-74258AE9288D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83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8C61-1CF3-4946-B5EC-86D18B378C96}" type="datetime1">
              <a:rPr lang="en-US" smtClean="0"/>
              <a:pPr/>
              <a:t>4/9/2018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TOKENIZED SERVICES FACTORY by CUB3TECH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DA8E-F0C9-4321-8E0E-74258AE9288D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495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F396F-AAD7-4B68-9212-86313743BBCE}" type="datetime1">
              <a:rPr lang="en-US" smtClean="0"/>
              <a:pPr/>
              <a:t>4/9/2018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TOKENIZED SERVICES FACTORY by CUB3TECH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DA8E-F0C9-4321-8E0E-74258AE9288D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856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619EF-849D-413F-B29B-56595833CF24}" type="datetime1">
              <a:rPr lang="en-US" smtClean="0"/>
              <a:pPr/>
              <a:t>4/9/2018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TOKENIZED SERVICES FACTORY by CUB3TECH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3DA8E-F0C9-4321-8E0E-74258AE9288D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8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jpg"/><Relationship Id="rId4" Type="http://schemas.openxmlformats.org/officeDocument/2006/relationships/image" Target="../media/image28.png"/><Relationship Id="rId9" Type="http://schemas.openxmlformats.org/officeDocument/2006/relationships/image" Target="../media/image3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jp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g"/><Relationship Id="rId7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780928"/>
            <a:ext cx="12192000" cy="93610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40"/>
          <a:stretch/>
        </p:blipFill>
        <p:spPr>
          <a:xfrm>
            <a:off x="0" y="0"/>
            <a:ext cx="12192000" cy="278092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84505" y="2513968"/>
            <a:ext cx="7772400" cy="1470025"/>
          </a:xfrm>
        </p:spPr>
        <p:txBody>
          <a:bodyPr/>
          <a:lstStyle/>
          <a:p>
            <a:r>
              <a:rPr lang="en-US" b="1" dirty="0">
                <a:latin typeface="Times New Roman" pitchFamily="18" charset="0"/>
                <a:ea typeface="Lato" panose="020F0502020204030203" pitchFamily="34" charset="0"/>
                <a:cs typeface="Times New Roman" pitchFamily="18" charset="0"/>
              </a:rPr>
              <a:t>Corporate Presentation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95600" y="6165304"/>
            <a:ext cx="6400800" cy="504056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Times New Roman" pitchFamily="18" charset="0"/>
                <a:ea typeface="Lato" panose="020F0502020204030203" pitchFamily="34" charset="0"/>
                <a:cs typeface="Times New Roman" pitchFamily="18" charset="0"/>
              </a:rPr>
              <a:t>April 2018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199456" y="620689"/>
            <a:ext cx="986509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Times New Roman" pitchFamily="18" charset="0"/>
                <a:ea typeface="Lato" panose="020F0502020204030203" pitchFamily="34" charset="0"/>
                <a:cs typeface="Times New Roman" pitchFamily="18" charset="0"/>
              </a:rPr>
              <a:t>TOKENIZED SERVICES FACTORY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2503248-4DB4-47D5-AC6C-F2C4D97D63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010" y="4351536"/>
            <a:ext cx="4029979" cy="159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63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95600" y="197768"/>
            <a:ext cx="9064178" cy="1143000"/>
          </a:xfrm>
        </p:spPr>
        <p:txBody>
          <a:bodyPr>
            <a:normAutofit/>
          </a:bodyPr>
          <a:lstStyle/>
          <a:p>
            <a:pPr algn="r"/>
            <a:r>
              <a:rPr lang="en-GB" sz="3600" dirty="0"/>
              <a:t>Business models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7368" y="1686318"/>
            <a:ext cx="11449272" cy="467003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fr-FR" sz="2800" dirty="0"/>
              <a:t>CUB3TECH </a:t>
            </a:r>
            <a:r>
              <a:rPr lang="fr-FR" sz="2800" dirty="0" err="1"/>
              <a:t>is</a:t>
            </a:r>
            <a:r>
              <a:rPr lang="fr-FR" sz="2800" dirty="0"/>
              <a:t> a </a:t>
            </a:r>
            <a:r>
              <a:rPr lang="fr-FR" sz="2800" b="1" dirty="0"/>
              <a:t>versatile</a:t>
            </a:r>
            <a:r>
              <a:rPr lang="fr-FR" sz="2800" dirty="0"/>
              <a:t> provider: </a:t>
            </a:r>
          </a:p>
          <a:p>
            <a:pPr lvl="1" algn="just"/>
            <a:r>
              <a:rPr lang="fr-FR" sz="2400" dirty="0" err="1"/>
              <a:t>either</a:t>
            </a:r>
            <a:r>
              <a:rPr lang="fr-FR" sz="2400" dirty="0"/>
              <a:t> of </a:t>
            </a:r>
            <a:r>
              <a:rPr lang="fr-FR" sz="2400" dirty="0" err="1"/>
              <a:t>tokenized</a:t>
            </a:r>
            <a:r>
              <a:rPr lang="fr-FR" sz="2400" dirty="0"/>
              <a:t> Services in a SaaS mode</a:t>
            </a:r>
          </a:p>
          <a:p>
            <a:pPr lvl="1" algn="just"/>
            <a:r>
              <a:rPr lang="fr-FR" sz="2400" dirty="0" err="1"/>
              <a:t>either</a:t>
            </a:r>
            <a:r>
              <a:rPr lang="fr-FR" sz="2400" dirty="0"/>
              <a:t> of </a:t>
            </a:r>
            <a:r>
              <a:rPr lang="fr-FR" sz="2400" dirty="0" err="1"/>
              <a:t>tokenization</a:t>
            </a:r>
            <a:r>
              <a:rPr lang="fr-FR" sz="2400" dirty="0"/>
              <a:t> SW components to </a:t>
            </a:r>
            <a:r>
              <a:rPr lang="fr-FR" sz="2400" dirty="0" err="1"/>
              <a:t>be</a:t>
            </a:r>
            <a:r>
              <a:rPr lang="fr-FR" sz="2400" dirty="0"/>
              <a:t> </a:t>
            </a:r>
            <a:r>
              <a:rPr lang="fr-FR" sz="2400" dirty="0" err="1"/>
              <a:t>installed</a:t>
            </a:r>
            <a:r>
              <a:rPr lang="fr-FR" sz="2400" dirty="0"/>
              <a:t> « on </a:t>
            </a:r>
            <a:r>
              <a:rPr lang="fr-FR" sz="2400" dirty="0" err="1"/>
              <a:t>premises</a:t>
            </a:r>
            <a:r>
              <a:rPr lang="fr-FR" sz="2400" dirty="0"/>
              <a:t> »</a:t>
            </a:r>
          </a:p>
          <a:p>
            <a:pPr lvl="1" algn="just"/>
            <a:endParaRPr lang="fr-FR" sz="1000" dirty="0"/>
          </a:p>
          <a:p>
            <a:pPr algn="just"/>
            <a:r>
              <a:rPr lang="fr-FR" sz="2800" b="1" dirty="0" err="1"/>
              <a:t>Modularity</a:t>
            </a:r>
            <a:r>
              <a:rPr lang="fr-FR" sz="2800" dirty="0"/>
              <a:t> of the platform, </a:t>
            </a:r>
            <a:r>
              <a:rPr lang="fr-FR" sz="2800" dirty="0" err="1"/>
              <a:t>standardized</a:t>
            </a:r>
            <a:r>
              <a:rPr lang="fr-FR" sz="2800" dirty="0"/>
              <a:t> &amp; </a:t>
            </a:r>
            <a:r>
              <a:rPr lang="fr-FR" sz="2800" dirty="0" err="1"/>
              <a:t>interoperable</a:t>
            </a:r>
            <a:r>
              <a:rPr lang="fr-FR" sz="2800" dirty="0"/>
              <a:t> </a:t>
            </a:r>
            <a:r>
              <a:rPr lang="fr-FR" sz="2800" dirty="0" err="1"/>
              <a:t>API’s</a:t>
            </a:r>
            <a:endParaRPr lang="fr-FR" sz="2800" dirty="0"/>
          </a:p>
          <a:p>
            <a:pPr lvl="1" algn="just"/>
            <a:r>
              <a:rPr lang="fr-FR" sz="2400" dirty="0" err="1"/>
              <a:t>Allow</a:t>
            </a:r>
            <a:r>
              <a:rPr lang="fr-FR" sz="2400" dirty="0"/>
              <a:t> </a:t>
            </a:r>
            <a:r>
              <a:rPr lang="fr-FR" sz="2400" b="1" dirty="0" err="1"/>
              <a:t>integrations</a:t>
            </a:r>
            <a:r>
              <a:rPr lang="fr-FR" sz="2400" b="1" dirty="0"/>
              <a:t> </a:t>
            </a:r>
            <a:r>
              <a:rPr lang="fr-FR" sz="2400" b="1" dirty="0" err="1"/>
              <a:t>into</a:t>
            </a:r>
            <a:r>
              <a:rPr lang="fr-FR" sz="2400" b="1" dirty="0"/>
              <a:t> </a:t>
            </a:r>
            <a:r>
              <a:rPr lang="fr-FR" sz="2400" b="1" dirty="0" err="1"/>
              <a:t>existing</a:t>
            </a:r>
            <a:r>
              <a:rPr lang="fr-FR" sz="2400" b="1" dirty="0"/>
              <a:t> </a:t>
            </a:r>
            <a:r>
              <a:rPr lang="fr-FR" sz="2400" dirty="0"/>
              <a:t>3rd parties components or full CUB3 </a:t>
            </a:r>
            <a:r>
              <a:rPr lang="fr-FR" sz="2400" dirty="0" err="1"/>
              <a:t>deployments</a:t>
            </a:r>
            <a:endParaRPr lang="fr-FR" sz="2400" dirty="0"/>
          </a:p>
          <a:p>
            <a:pPr lvl="1" algn="just"/>
            <a:r>
              <a:rPr lang="fr-FR" sz="2400" dirty="0" err="1"/>
              <a:t>Facilitate</a:t>
            </a:r>
            <a:r>
              <a:rPr lang="fr-FR" sz="2400" dirty="0"/>
              <a:t> mixed solutions (e.g. </a:t>
            </a:r>
            <a:r>
              <a:rPr lang="fr-FR" sz="2400" dirty="0" err="1"/>
              <a:t>partially</a:t>
            </a:r>
            <a:r>
              <a:rPr lang="fr-FR" sz="2400" dirty="0"/>
              <a:t> SaaS) and white-</a:t>
            </a:r>
            <a:r>
              <a:rPr lang="fr-FR" sz="2400" dirty="0" err="1"/>
              <a:t>labelled</a:t>
            </a:r>
            <a:r>
              <a:rPr lang="fr-FR" sz="2400" dirty="0"/>
              <a:t> solutions resale</a:t>
            </a:r>
          </a:p>
          <a:p>
            <a:pPr lvl="1" algn="just"/>
            <a:endParaRPr lang="fr-FR" sz="1000" dirty="0"/>
          </a:p>
          <a:p>
            <a:pPr algn="just"/>
            <a:r>
              <a:rPr lang="fr-FR" sz="2800" dirty="0"/>
              <a:t>Business </a:t>
            </a:r>
            <a:r>
              <a:rPr lang="fr-FR" sz="2800" dirty="0" err="1"/>
              <a:t>models</a:t>
            </a:r>
            <a:r>
              <a:rPr lang="fr-FR" sz="2800" dirty="0"/>
              <a:t> </a:t>
            </a:r>
          </a:p>
          <a:p>
            <a:pPr lvl="1" algn="just"/>
            <a:r>
              <a:rPr lang="fr-FR" sz="2400" dirty="0" err="1"/>
              <a:t>Generally</a:t>
            </a:r>
            <a:r>
              <a:rPr lang="fr-FR" sz="2400" dirty="0"/>
              <a:t> </a:t>
            </a:r>
            <a:r>
              <a:rPr lang="fr-FR" sz="2400" dirty="0" err="1"/>
              <a:t>aligning</a:t>
            </a:r>
            <a:r>
              <a:rPr lang="fr-FR" sz="2400" dirty="0"/>
              <a:t> </a:t>
            </a:r>
            <a:r>
              <a:rPr lang="fr-FR" sz="2400" dirty="0" err="1"/>
              <a:t>with</a:t>
            </a:r>
            <a:r>
              <a:rPr lang="fr-FR" sz="2400" dirty="0"/>
              <a:t> </a:t>
            </a:r>
            <a:r>
              <a:rPr lang="fr-FR" sz="2400" dirty="0" err="1"/>
              <a:t>deployments</a:t>
            </a:r>
            <a:r>
              <a:rPr lang="fr-FR" sz="2400" dirty="0"/>
              <a:t> (per transaction for SaaS, </a:t>
            </a:r>
            <a:r>
              <a:rPr lang="fr-FR" sz="2400" dirty="0" err="1"/>
              <a:t>licenses</a:t>
            </a:r>
            <a:r>
              <a:rPr lang="fr-FR" sz="2400" dirty="0"/>
              <a:t> on </a:t>
            </a:r>
            <a:r>
              <a:rPr lang="fr-FR" sz="2400" dirty="0" err="1"/>
              <a:t>premises</a:t>
            </a:r>
            <a:r>
              <a:rPr lang="fr-FR" sz="2400" dirty="0"/>
              <a:t>)</a:t>
            </a:r>
          </a:p>
          <a:p>
            <a:pPr lvl="1" algn="just"/>
            <a:r>
              <a:rPr lang="fr-FR" sz="2400" dirty="0"/>
              <a:t>But </a:t>
            </a:r>
            <a:r>
              <a:rPr lang="fr-FR" sz="2400" b="1" dirty="0"/>
              <a:t>all </a:t>
            </a:r>
            <a:r>
              <a:rPr lang="fr-FR" sz="2400" b="1" dirty="0" err="1"/>
              <a:t>models</a:t>
            </a:r>
            <a:r>
              <a:rPr lang="fr-FR" sz="2400" b="1" dirty="0"/>
              <a:t> are </a:t>
            </a:r>
            <a:r>
              <a:rPr lang="fr-FR" sz="2400" b="1" dirty="0" err="1"/>
              <a:t>contemplated</a:t>
            </a:r>
            <a:r>
              <a:rPr lang="fr-FR" sz="2400" b="1" dirty="0"/>
              <a:t> </a:t>
            </a:r>
            <a:r>
              <a:rPr lang="fr-FR" sz="2400" dirty="0" err="1"/>
              <a:t>including</a:t>
            </a:r>
            <a:r>
              <a:rPr lang="fr-FR" sz="2400" dirty="0"/>
              <a:t> « </a:t>
            </a:r>
            <a:r>
              <a:rPr lang="fr-FR" sz="2400" dirty="0" err="1"/>
              <a:t>operated</a:t>
            </a:r>
            <a:r>
              <a:rPr lang="fr-FR" sz="2400" dirty="0"/>
              <a:t> services » on </a:t>
            </a:r>
            <a:r>
              <a:rPr lang="fr-FR" sz="2400" dirty="0" err="1"/>
              <a:t>premises</a:t>
            </a:r>
            <a:endParaRPr lang="fr-FR" sz="24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DA8E-F0C9-4321-8E0E-74258AE9288D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Espace réservé du contenu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867"/>
          <a:stretch/>
        </p:blipFill>
        <p:spPr>
          <a:xfrm>
            <a:off x="1877318" y="1124744"/>
            <a:ext cx="8363879" cy="216024"/>
          </a:xfrm>
          <a:prstGeom prst="parallelogram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500" dist="101600" dir="5400000" sy="-100000" algn="bl" rotWithShape="0"/>
          </a:effectLst>
        </p:spPr>
      </p:pic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6FAE58B2-F7CA-4553-9FC1-13D4EA50A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 dirty="0"/>
              <a:t>TOKENIZED SERVICES FACTORY by CUB3TECH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11A0595-64B0-4F92-812E-74A1B1602C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1" r="29077" b="22360"/>
          <a:stretch/>
        </p:blipFill>
        <p:spPr>
          <a:xfrm>
            <a:off x="10160000" y="1412776"/>
            <a:ext cx="180020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022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67608" y="197768"/>
            <a:ext cx="8805664" cy="1143000"/>
          </a:xfrm>
        </p:spPr>
        <p:txBody>
          <a:bodyPr>
            <a:normAutofit/>
          </a:bodyPr>
          <a:lstStyle/>
          <a:p>
            <a:pPr algn="r"/>
            <a:r>
              <a:rPr lang="en-GB" sz="3600" dirty="0"/>
              <a:t>Tokenization … Urgency for Issuers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DA8E-F0C9-4321-8E0E-74258AE9288D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Espace réservé du contenu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867"/>
          <a:stretch/>
        </p:blipFill>
        <p:spPr>
          <a:xfrm>
            <a:off x="1877318" y="1124744"/>
            <a:ext cx="8363879" cy="216024"/>
          </a:xfrm>
          <a:prstGeom prst="parallelogram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500" dist="101600" dir="5400000" sy="-100000" algn="bl" rotWithShape="0"/>
          </a:effectLst>
        </p:spPr>
      </p:pic>
      <p:sp>
        <p:nvSpPr>
          <p:cNvPr id="4" name="ZoneTexte 3"/>
          <p:cNvSpPr txBox="1"/>
          <p:nvPr/>
        </p:nvSpPr>
        <p:spPr>
          <a:xfrm>
            <a:off x="664082" y="1728704"/>
            <a:ext cx="9498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Risk</a:t>
            </a:r>
            <a:r>
              <a:rPr lang="fr-FR" sz="28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management, multiplication of use-cases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92" y="3001307"/>
            <a:ext cx="1286272" cy="128627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12" y="2962835"/>
            <a:ext cx="1363216" cy="136321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78" y="3250867"/>
            <a:ext cx="787152" cy="787152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2316122" y="2516007"/>
            <a:ext cx="1123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047600" y="4287579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Account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743864" y="4287579"/>
            <a:ext cx="1123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Card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517944" y="2516007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Now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257" y="2961729"/>
            <a:ext cx="1286272" cy="128627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247" y="3031624"/>
            <a:ext cx="1574304" cy="1574304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664082" y="5454330"/>
            <a:ext cx="105609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Gartner: Banks </a:t>
            </a:r>
            <a:r>
              <a:rPr lang="fr-FR" sz="240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need</a:t>
            </a:r>
            <a:r>
              <a:rPr lang="fr-FR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fr-FR" sz="240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think</a:t>
            </a:r>
            <a:r>
              <a:rPr lang="fr-FR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fr-FR" sz="240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terms</a:t>
            </a:r>
            <a:r>
              <a:rPr lang="fr-FR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fr-FR" sz="240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secure</a:t>
            </a:r>
            <a:r>
              <a:rPr lang="fr-FR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240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credentials</a:t>
            </a:r>
            <a:r>
              <a:rPr lang="fr-FR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fr-FR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management to </a:t>
            </a:r>
            <a:r>
              <a:rPr lang="fr-FR" sz="240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accomodate</a:t>
            </a:r>
            <a:r>
              <a:rPr lang="fr-FR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all the </a:t>
            </a:r>
            <a:r>
              <a:rPr lang="fr-FR" sz="240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payment</a:t>
            </a:r>
            <a:r>
              <a:rPr lang="fr-FR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scenarios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450009" y="4790369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Managed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the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same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entity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6685131" y="4790369"/>
            <a:ext cx="1898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Losing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control …</a:t>
            </a: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540" y="2277501"/>
            <a:ext cx="1034622" cy="1034622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727" y="1757857"/>
            <a:ext cx="905089" cy="905089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733" y="2866706"/>
            <a:ext cx="1980137" cy="1317665"/>
          </a:xfrm>
          <a:prstGeom prst="rect">
            <a:avLst/>
          </a:prstGeom>
        </p:spPr>
      </p:pic>
      <p:pic>
        <p:nvPicPr>
          <p:cNvPr id="1025" name="Image 1024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743" y="3441080"/>
            <a:ext cx="1692997" cy="1692997"/>
          </a:xfrm>
          <a:prstGeom prst="rect">
            <a:avLst/>
          </a:prstGeom>
        </p:spPr>
      </p:pic>
      <p:pic>
        <p:nvPicPr>
          <p:cNvPr id="1026" name="Image 10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302" y="4225570"/>
            <a:ext cx="934131" cy="934131"/>
          </a:xfrm>
          <a:prstGeom prst="rect">
            <a:avLst/>
          </a:prstGeom>
        </p:spPr>
      </p:pic>
      <p:sp>
        <p:nvSpPr>
          <p:cNvPr id="27" name="Espace réservé du pied de page 3">
            <a:extLst>
              <a:ext uri="{FF2B5EF4-FFF2-40B4-BE49-F238E27FC236}">
                <a16:creationId xmlns:a16="http://schemas.microsoft.com/office/drawing/2014/main" id="{43A660BB-A86F-4A38-B76B-F95B19982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 dirty="0"/>
              <a:t>TOKENIZED SERVICES FACTORY by CUB3TECH</a:t>
            </a:r>
          </a:p>
        </p:txBody>
      </p:sp>
    </p:spTree>
    <p:extLst>
      <p:ext uri="{BB962C8B-B14F-4D97-AF65-F5344CB8AC3E}">
        <p14:creationId xmlns:p14="http://schemas.microsoft.com/office/powerpoint/2010/main" val="2632348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43672" y="19776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GB" sz="3600" dirty="0"/>
              <a:t>Benefits for Issuers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9376" y="1772816"/>
            <a:ext cx="11449272" cy="4583535"/>
          </a:xfrm>
        </p:spPr>
        <p:txBody>
          <a:bodyPr>
            <a:normAutofit fontScale="47500" lnSpcReduction="20000"/>
          </a:bodyPr>
          <a:lstStyle/>
          <a:p>
            <a:pPr algn="just">
              <a:buFont typeface="Wingdings" pitchFamily="2" charset="2"/>
              <a:buChar char="§"/>
            </a:pPr>
            <a:r>
              <a:rPr lang="fr-FR" sz="5900" b="1" dirty="0" err="1"/>
              <a:t>Higher</a:t>
            </a:r>
            <a:r>
              <a:rPr lang="fr-FR" sz="5900" b="1" dirty="0"/>
              <a:t> profile</a:t>
            </a:r>
          </a:p>
          <a:p>
            <a:pPr lvl="1" algn="just"/>
            <a:r>
              <a:rPr lang="fr-FR" sz="5100" dirty="0" err="1"/>
              <a:t>Own</a:t>
            </a:r>
            <a:r>
              <a:rPr lang="fr-FR" sz="5100" dirty="0"/>
              <a:t> </a:t>
            </a:r>
            <a:r>
              <a:rPr lang="fr-FR" sz="5100" dirty="0" err="1"/>
              <a:t>branded</a:t>
            </a:r>
            <a:r>
              <a:rPr lang="fr-FR" sz="5100" dirty="0"/>
              <a:t> </a:t>
            </a:r>
            <a:r>
              <a:rPr lang="fr-FR" sz="5100" dirty="0" err="1"/>
              <a:t>wallet</a:t>
            </a:r>
            <a:r>
              <a:rPr lang="fr-FR" sz="5100" dirty="0"/>
              <a:t> (« Top of </a:t>
            </a:r>
            <a:r>
              <a:rPr lang="fr-FR" sz="5100" dirty="0" err="1"/>
              <a:t>wallet</a:t>
            </a:r>
            <a:r>
              <a:rPr lang="fr-FR" sz="5100" dirty="0"/>
              <a:t> »)</a:t>
            </a:r>
          </a:p>
          <a:p>
            <a:pPr lvl="1" algn="just"/>
            <a:r>
              <a:rPr lang="fr-FR" sz="5100" dirty="0"/>
              <a:t>Manage </a:t>
            </a:r>
            <a:r>
              <a:rPr lang="fr-FR" sz="5100" dirty="0" err="1"/>
              <a:t>its</a:t>
            </a:r>
            <a:r>
              <a:rPr lang="fr-FR" sz="5100" dirty="0"/>
              <a:t> </a:t>
            </a:r>
            <a:r>
              <a:rPr lang="fr-FR" sz="5100" dirty="0" err="1"/>
              <a:t>own</a:t>
            </a:r>
            <a:r>
              <a:rPr lang="fr-FR" sz="5100" dirty="0"/>
              <a:t> </a:t>
            </a:r>
            <a:r>
              <a:rPr lang="fr-FR" sz="5100" dirty="0" err="1"/>
              <a:t>wallet</a:t>
            </a:r>
            <a:r>
              <a:rPr lang="fr-FR" sz="5100" dirty="0"/>
              <a:t> </a:t>
            </a:r>
            <a:r>
              <a:rPr lang="fr-FR" sz="5100" dirty="0" err="1"/>
              <a:t>rules</a:t>
            </a:r>
            <a:endParaRPr lang="fr-FR" sz="5100" dirty="0"/>
          </a:p>
          <a:p>
            <a:pPr lvl="1" algn="just"/>
            <a:r>
              <a:rPr lang="fr-FR" sz="5100" dirty="0"/>
              <a:t>The </a:t>
            </a:r>
            <a:r>
              <a:rPr lang="fr-FR" sz="5100" dirty="0" err="1"/>
              <a:t>account</a:t>
            </a:r>
            <a:r>
              <a:rPr lang="fr-FR" sz="5100" dirty="0"/>
              <a:t>/</a:t>
            </a:r>
            <a:r>
              <a:rPr lang="fr-FR" sz="5100" dirty="0" err="1"/>
              <a:t>card-holder</a:t>
            </a:r>
            <a:r>
              <a:rPr lang="fr-FR" sz="5100" dirty="0"/>
              <a:t> pays « </a:t>
            </a:r>
            <a:r>
              <a:rPr lang="fr-FR" sz="5100" dirty="0" err="1"/>
              <a:t>with</a:t>
            </a:r>
            <a:r>
              <a:rPr lang="fr-FR" sz="5100" dirty="0"/>
              <a:t> </a:t>
            </a:r>
            <a:r>
              <a:rPr lang="fr-FR" sz="5100" dirty="0" err="1"/>
              <a:t>his</a:t>
            </a:r>
            <a:r>
              <a:rPr lang="fr-FR" sz="5100" dirty="0"/>
              <a:t>/</a:t>
            </a:r>
            <a:r>
              <a:rPr lang="fr-FR" sz="5100" dirty="0" err="1"/>
              <a:t>her</a:t>
            </a:r>
            <a:r>
              <a:rPr lang="fr-FR" sz="5100" dirty="0"/>
              <a:t> </a:t>
            </a:r>
            <a:r>
              <a:rPr lang="fr-FR" sz="5100" dirty="0" err="1"/>
              <a:t>financial</a:t>
            </a:r>
            <a:r>
              <a:rPr lang="fr-FR" sz="5100" dirty="0"/>
              <a:t> institution »</a:t>
            </a:r>
          </a:p>
          <a:p>
            <a:pPr lvl="1" algn="just"/>
            <a:endParaRPr lang="fr-FR" sz="2500" dirty="0"/>
          </a:p>
          <a:p>
            <a:pPr algn="just">
              <a:buFont typeface="Wingdings" pitchFamily="2" charset="2"/>
              <a:buChar char="§"/>
            </a:pPr>
            <a:r>
              <a:rPr lang="fr-FR" sz="5900" b="1" dirty="0" err="1"/>
              <a:t>Autonomy</a:t>
            </a:r>
            <a:endParaRPr lang="fr-FR" sz="5900" b="1" dirty="0"/>
          </a:p>
          <a:p>
            <a:pPr lvl="1" algn="just"/>
            <a:r>
              <a:rPr lang="fr-FR" sz="5100" dirty="0"/>
              <a:t>For </a:t>
            </a:r>
            <a:r>
              <a:rPr lang="fr-FR" sz="5100" dirty="0" err="1"/>
              <a:t>its</a:t>
            </a:r>
            <a:r>
              <a:rPr lang="fr-FR" sz="5100" dirty="0"/>
              <a:t> </a:t>
            </a:r>
            <a:r>
              <a:rPr lang="fr-FR" sz="5100" dirty="0" err="1"/>
              <a:t>digitalization</a:t>
            </a:r>
            <a:r>
              <a:rPr lang="fr-FR" sz="5100" dirty="0"/>
              <a:t> </a:t>
            </a:r>
            <a:r>
              <a:rPr lang="fr-FR" sz="5100" dirty="0" err="1"/>
              <a:t>strategy</a:t>
            </a:r>
            <a:r>
              <a:rPr lang="fr-FR" sz="5100" dirty="0"/>
              <a:t>, timing</a:t>
            </a:r>
          </a:p>
          <a:p>
            <a:pPr lvl="1" algn="just"/>
            <a:r>
              <a:rPr lang="fr-FR" sz="5100" dirty="0"/>
              <a:t>For </a:t>
            </a:r>
            <a:r>
              <a:rPr lang="fr-FR" sz="5100" dirty="0" err="1"/>
              <a:t>its</a:t>
            </a:r>
            <a:r>
              <a:rPr lang="fr-FR" sz="5100" dirty="0"/>
              <a:t> </a:t>
            </a:r>
            <a:r>
              <a:rPr lang="fr-FR" sz="5100" dirty="0" err="1"/>
              <a:t>deployment</a:t>
            </a:r>
            <a:r>
              <a:rPr lang="fr-FR" sz="5100" dirty="0"/>
              <a:t> &amp; </a:t>
            </a:r>
            <a:r>
              <a:rPr lang="fr-FR" sz="5100" dirty="0" err="1"/>
              <a:t>offer</a:t>
            </a:r>
            <a:r>
              <a:rPr lang="fr-FR" sz="5100" dirty="0"/>
              <a:t> of use-cases</a:t>
            </a:r>
          </a:p>
          <a:p>
            <a:pPr lvl="1" algn="just">
              <a:buFont typeface="Wingdings" pitchFamily="2" charset="2"/>
              <a:buChar char="§"/>
            </a:pPr>
            <a:endParaRPr lang="fr-FR" sz="2500" dirty="0"/>
          </a:p>
          <a:p>
            <a:pPr algn="just">
              <a:buFont typeface="Wingdings" pitchFamily="2" charset="2"/>
              <a:buChar char="§"/>
            </a:pPr>
            <a:r>
              <a:rPr lang="fr-FR" sz="5900" b="1" dirty="0"/>
              <a:t>Evolution</a:t>
            </a:r>
          </a:p>
          <a:p>
            <a:pPr lvl="1" algn="just"/>
            <a:r>
              <a:rPr lang="fr-FR" sz="5100" dirty="0"/>
              <a:t>Roadmap of services (e-Commerce, </a:t>
            </a:r>
            <a:r>
              <a:rPr lang="fr-FR" sz="5100" dirty="0" err="1"/>
              <a:t>Loyalty</a:t>
            </a:r>
            <a:r>
              <a:rPr lang="fr-FR" sz="5100" dirty="0"/>
              <a:t>, </a:t>
            </a:r>
            <a:r>
              <a:rPr lang="fr-FR" sz="5100" dirty="0" err="1"/>
              <a:t>embedded</a:t>
            </a:r>
            <a:r>
              <a:rPr lang="fr-FR" sz="5100" dirty="0"/>
              <a:t> </a:t>
            </a:r>
            <a:r>
              <a:rPr lang="fr-FR" sz="5100" dirty="0" err="1"/>
              <a:t>payment</a:t>
            </a:r>
            <a:r>
              <a:rPr lang="fr-FR" sz="5100" dirty="0"/>
              <a:t> flows)</a:t>
            </a:r>
          </a:p>
          <a:p>
            <a:pPr lvl="1" algn="just"/>
            <a:r>
              <a:rPr lang="fr-FR" sz="5100" dirty="0"/>
              <a:t>Multi-</a:t>
            </a:r>
            <a:r>
              <a:rPr lang="fr-FR" sz="5100" dirty="0" err="1"/>
              <a:t>partners</a:t>
            </a:r>
            <a:r>
              <a:rPr lang="fr-FR" sz="5100" dirty="0"/>
              <a:t> and </a:t>
            </a:r>
            <a:r>
              <a:rPr lang="fr-FR" sz="5100" dirty="0" err="1"/>
              <a:t>own</a:t>
            </a:r>
            <a:r>
              <a:rPr lang="fr-FR" sz="5100" dirty="0"/>
              <a:t> </a:t>
            </a:r>
            <a:r>
              <a:rPr lang="fr-FR" sz="5100" dirty="0" err="1"/>
              <a:t>payment</a:t>
            </a:r>
            <a:r>
              <a:rPr lang="fr-FR" sz="5100" dirty="0"/>
              <a:t> solutions, as </a:t>
            </a:r>
            <a:r>
              <a:rPr lang="fr-FR" sz="5100" dirty="0" err="1"/>
              <a:t>well</a:t>
            </a:r>
            <a:r>
              <a:rPr lang="fr-FR" sz="5100" dirty="0"/>
              <a:t> as </a:t>
            </a:r>
            <a:r>
              <a:rPr lang="fr-FR" sz="5100" dirty="0" err="1"/>
              <a:t>issuing</a:t>
            </a:r>
            <a:r>
              <a:rPr lang="fr-FR" sz="5100" dirty="0"/>
              <a:t> </a:t>
            </a:r>
            <a:r>
              <a:rPr lang="fr-FR" sz="5100" dirty="0" err="1"/>
              <a:t>tools</a:t>
            </a:r>
            <a:r>
              <a:rPr lang="fr-FR" sz="5100" dirty="0"/>
              <a:t> (instant </a:t>
            </a:r>
            <a:r>
              <a:rPr lang="fr-FR" sz="5100" dirty="0" err="1"/>
              <a:t>issuance</a:t>
            </a:r>
            <a:r>
              <a:rPr lang="fr-FR" sz="5100" dirty="0"/>
              <a:t>)</a:t>
            </a:r>
          </a:p>
          <a:p>
            <a:pPr lvl="1" algn="just"/>
            <a:r>
              <a:rPr lang="fr-FR" sz="5100" dirty="0" err="1"/>
              <a:t>Adapts</a:t>
            </a:r>
            <a:r>
              <a:rPr lang="fr-FR" sz="5100" dirty="0"/>
              <a:t>, </a:t>
            </a:r>
            <a:r>
              <a:rPr lang="fr-FR" sz="5100" dirty="0" err="1"/>
              <a:t>depending</a:t>
            </a:r>
            <a:r>
              <a:rPr lang="fr-FR" sz="5100" dirty="0"/>
              <a:t> of </a:t>
            </a:r>
            <a:r>
              <a:rPr lang="fr-FR" sz="5100" dirty="0" err="1"/>
              <a:t>its</a:t>
            </a:r>
            <a:r>
              <a:rPr lang="fr-FR" sz="5100" dirty="0"/>
              <a:t> clients, </a:t>
            </a:r>
            <a:r>
              <a:rPr lang="fr-FR" sz="5100" dirty="0" err="1"/>
              <a:t>its</a:t>
            </a:r>
            <a:r>
              <a:rPr lang="fr-FR" sz="5100" dirty="0"/>
              <a:t> </a:t>
            </a:r>
            <a:r>
              <a:rPr lang="fr-FR" sz="5100" dirty="0" err="1"/>
              <a:t>markets</a:t>
            </a:r>
            <a:r>
              <a:rPr lang="fr-FR" sz="5100" dirty="0"/>
              <a:t> and </a:t>
            </a:r>
            <a:r>
              <a:rPr lang="fr-FR" sz="5100" dirty="0" err="1"/>
              <a:t>its</a:t>
            </a:r>
            <a:r>
              <a:rPr lang="fr-FR" sz="5100" dirty="0"/>
              <a:t> </a:t>
            </a:r>
            <a:r>
              <a:rPr lang="fr-FR" sz="5100" dirty="0" err="1"/>
              <a:t>competition</a:t>
            </a:r>
            <a:endParaRPr lang="fr-FR" sz="25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DA8E-F0C9-4321-8E0E-74258AE9288D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Espace réservé du contenu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867"/>
          <a:stretch/>
        </p:blipFill>
        <p:spPr>
          <a:xfrm>
            <a:off x="1877318" y="1124744"/>
            <a:ext cx="8363879" cy="216024"/>
          </a:xfrm>
          <a:prstGeom prst="parallelogram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500" dist="101600" dir="5400000" sy="-100000" algn="bl" rotWithShape="0"/>
          </a:effectLst>
        </p:spPr>
      </p:pic>
      <p:sp>
        <p:nvSpPr>
          <p:cNvPr id="8" name="ZoneTexte 7"/>
          <p:cNvSpPr txBox="1"/>
          <p:nvPr/>
        </p:nvSpPr>
        <p:spPr>
          <a:xfrm>
            <a:off x="7093274" y="3501008"/>
            <a:ext cx="4628976" cy="147732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lang="fr-FR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HCE </a:t>
            </a:r>
            <a:r>
              <a:rPr lang="fr-FR" b="1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Industrialization</a:t>
            </a:r>
            <a:r>
              <a:rPr lang="fr-FR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&amp; </a:t>
            </a:r>
          </a:p>
          <a:p>
            <a:pPr algn="ctr"/>
            <a:r>
              <a:rPr lang="fr-FR" b="1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deployment</a:t>
            </a:r>
            <a:r>
              <a:rPr lang="fr-FR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fit </a:t>
            </a:r>
            <a:r>
              <a:rPr lang="fr-FR" b="1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into</a:t>
            </a:r>
            <a:r>
              <a:rPr lang="fr-FR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fr-FR" b="1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broader</a:t>
            </a:r>
            <a:r>
              <a:rPr lang="fr-FR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/>
            <a:r>
              <a:rPr lang="fr-FR" b="1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strategic</a:t>
            </a:r>
            <a:r>
              <a:rPr lang="fr-FR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b="1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choices</a:t>
            </a:r>
            <a:r>
              <a:rPr lang="fr-FR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b="1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issuers</a:t>
            </a:r>
            <a:r>
              <a:rPr lang="fr-FR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face to </a:t>
            </a:r>
          </a:p>
          <a:p>
            <a:pPr algn="ctr"/>
            <a:r>
              <a:rPr lang="fr-FR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control </a:t>
            </a:r>
            <a:r>
              <a:rPr lang="fr-FR" b="1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their</a:t>
            </a:r>
            <a:r>
              <a:rPr lang="fr-FR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data, business model</a:t>
            </a:r>
          </a:p>
          <a:p>
            <a:pPr algn="ctr"/>
            <a:r>
              <a:rPr lang="fr-FR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</a:t>
            </a:r>
            <a:r>
              <a:rPr lang="fr-FR" b="1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payment</a:t>
            </a:r>
            <a:r>
              <a:rPr lang="fr-FR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infrastructure »</a:t>
            </a:r>
          </a:p>
        </p:txBody>
      </p:sp>
      <p:sp>
        <p:nvSpPr>
          <p:cNvPr id="9" name="Espace réservé du pied de page 3">
            <a:extLst>
              <a:ext uri="{FF2B5EF4-FFF2-40B4-BE49-F238E27FC236}">
                <a16:creationId xmlns:a16="http://schemas.microsoft.com/office/drawing/2014/main" id="{811D0DB8-B630-45CA-8106-2B6F24417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 dirty="0"/>
              <a:t>TOKENIZED SERVICES FACTORY by CUB3TECH</a:t>
            </a:r>
          </a:p>
        </p:txBody>
      </p:sp>
    </p:spTree>
    <p:extLst>
      <p:ext uri="{BB962C8B-B14F-4D97-AF65-F5344CB8AC3E}">
        <p14:creationId xmlns:p14="http://schemas.microsoft.com/office/powerpoint/2010/main" val="1651122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71664" y="19776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GB" sz="3600" dirty="0" err="1"/>
              <a:t>Takeways</a:t>
            </a:r>
            <a:endParaRPr lang="en-GB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9376" y="2470791"/>
            <a:ext cx="9073008" cy="3417743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Wingdings" pitchFamily="2" charset="2"/>
              <a:buChar char="§"/>
            </a:pPr>
            <a:r>
              <a:rPr lang="fr-FR" sz="2800" dirty="0" err="1"/>
              <a:t>Connect</a:t>
            </a:r>
            <a:r>
              <a:rPr lang="fr-FR" sz="2800" dirty="0"/>
              <a:t> once, </a:t>
            </a:r>
            <a:r>
              <a:rPr lang="fr-FR" sz="2800" dirty="0" err="1"/>
              <a:t>deploy</a:t>
            </a:r>
            <a:r>
              <a:rPr lang="fr-FR" sz="2800" dirty="0"/>
              <a:t> </a:t>
            </a:r>
            <a:r>
              <a:rPr lang="fr-FR" sz="2800" dirty="0" err="1"/>
              <a:t>anywhere</a:t>
            </a:r>
            <a:r>
              <a:rPr lang="fr-FR" sz="2800" dirty="0"/>
              <a:t> (unique </a:t>
            </a:r>
            <a:r>
              <a:rPr lang="fr-FR" sz="2800" dirty="0" err="1"/>
              <a:t>Issuer</a:t>
            </a:r>
            <a:r>
              <a:rPr lang="fr-FR" sz="2800" dirty="0"/>
              <a:t> API)</a:t>
            </a:r>
          </a:p>
          <a:p>
            <a:pPr algn="just">
              <a:buFont typeface="Wingdings" pitchFamily="2" charset="2"/>
              <a:buChar char="§"/>
            </a:pPr>
            <a:r>
              <a:rPr lang="fr-FR" sz="2800" dirty="0" err="1"/>
              <a:t>Issuer-controlled</a:t>
            </a:r>
            <a:r>
              <a:rPr lang="fr-FR" sz="2800" dirty="0"/>
              <a:t> </a:t>
            </a:r>
            <a:r>
              <a:rPr lang="fr-FR" sz="2800" dirty="0" err="1"/>
              <a:t>tokenization</a:t>
            </a:r>
            <a:r>
              <a:rPr lang="fr-FR" sz="2800" dirty="0"/>
              <a:t> or support for 3rd-parties </a:t>
            </a:r>
            <a:r>
              <a:rPr lang="fr-FR" sz="2800" dirty="0" err="1"/>
              <a:t>tokenization</a:t>
            </a:r>
            <a:r>
              <a:rPr lang="fr-FR" sz="2800" dirty="0"/>
              <a:t> </a:t>
            </a:r>
            <a:r>
              <a:rPr lang="fr-FR" sz="2800" dirty="0" err="1"/>
              <a:t>vaults</a:t>
            </a:r>
            <a:endParaRPr lang="fr-FR" sz="2800" dirty="0"/>
          </a:p>
          <a:p>
            <a:pPr algn="just">
              <a:buFont typeface="Wingdings" pitchFamily="2" charset="2"/>
              <a:buChar char="§"/>
            </a:pPr>
            <a:r>
              <a:rPr lang="fr-FR" sz="2800" dirty="0"/>
              <a:t>Innovative and future-proof </a:t>
            </a:r>
            <a:r>
              <a:rPr lang="fr-FR" sz="2800" dirty="0" err="1"/>
              <a:t>technology</a:t>
            </a:r>
            <a:r>
              <a:rPr lang="fr-FR" sz="2800" dirty="0"/>
              <a:t>, as:</a:t>
            </a:r>
          </a:p>
          <a:p>
            <a:pPr lvl="1" algn="just"/>
            <a:r>
              <a:rPr lang="fr-FR" sz="2400" dirty="0" err="1"/>
              <a:t>Respecting</a:t>
            </a:r>
            <a:r>
              <a:rPr lang="fr-FR" sz="2400" dirty="0"/>
              <a:t> the </a:t>
            </a:r>
            <a:r>
              <a:rPr lang="fr-FR" sz="2400" dirty="0" err="1"/>
              <a:t>privacy</a:t>
            </a:r>
            <a:r>
              <a:rPr lang="fr-FR" sz="2400" dirty="0"/>
              <a:t> and control of the </a:t>
            </a:r>
            <a:r>
              <a:rPr lang="fr-FR" sz="2400" dirty="0" err="1"/>
              <a:t>customers</a:t>
            </a:r>
            <a:r>
              <a:rPr lang="fr-FR" sz="2400" dirty="0"/>
              <a:t>/</a:t>
            </a:r>
            <a:r>
              <a:rPr lang="fr-FR" sz="2400" dirty="0" err="1"/>
              <a:t>users</a:t>
            </a:r>
            <a:r>
              <a:rPr lang="fr-FR" sz="2400" dirty="0"/>
              <a:t> for all use-cases</a:t>
            </a:r>
          </a:p>
          <a:p>
            <a:pPr lvl="1" algn="just"/>
            <a:r>
              <a:rPr lang="fr-FR" sz="2400" dirty="0"/>
              <a:t>Leveraging the mobile phone as </a:t>
            </a:r>
            <a:r>
              <a:rPr lang="fr-FR" sz="2400" dirty="0" err="1"/>
              <a:t>their</a:t>
            </a:r>
            <a:r>
              <a:rPr lang="fr-FR" sz="2400" dirty="0"/>
              <a:t> main and favorite U.I.  </a:t>
            </a:r>
          </a:p>
          <a:p>
            <a:pPr algn="just">
              <a:buFont typeface="Wingdings" pitchFamily="2" charset="2"/>
              <a:buChar char="§"/>
            </a:pPr>
            <a:r>
              <a:rPr lang="fr-FR" sz="2800" dirty="0"/>
              <a:t>Supports all major international </a:t>
            </a:r>
            <a:r>
              <a:rPr lang="fr-FR" sz="2800" dirty="0" err="1"/>
              <a:t>card</a:t>
            </a:r>
            <a:r>
              <a:rPr lang="fr-FR" sz="2800" dirty="0"/>
              <a:t> </a:t>
            </a:r>
            <a:r>
              <a:rPr lang="fr-FR" sz="2800" dirty="0" err="1"/>
              <a:t>schemes</a:t>
            </a:r>
            <a:r>
              <a:rPr lang="fr-FR" sz="2800" dirty="0"/>
              <a:t> </a:t>
            </a:r>
            <a:r>
              <a:rPr lang="fr-FR" sz="2800" dirty="0" err="1"/>
              <a:t>staying</a:t>
            </a:r>
            <a:r>
              <a:rPr lang="fr-FR" sz="2800" dirty="0"/>
              <a:t> </a:t>
            </a:r>
            <a:r>
              <a:rPr lang="fr-FR" sz="2800" dirty="0" err="1"/>
              <a:t>agnostic</a:t>
            </a:r>
            <a:r>
              <a:rPr lang="fr-FR" sz="2800" dirty="0"/>
              <a:t>: CUB3 platform manages </a:t>
            </a:r>
            <a:r>
              <a:rPr lang="fr-FR" sz="2800" dirty="0" err="1"/>
              <a:t>tokens</a:t>
            </a:r>
            <a:r>
              <a:rPr lang="fr-FR" sz="2800" dirty="0"/>
              <a:t> </a:t>
            </a:r>
            <a:r>
              <a:rPr lang="fr-FR" sz="2800" dirty="0" err="1"/>
              <a:t>from</a:t>
            </a:r>
            <a:r>
              <a:rPr lang="fr-FR" sz="2800" dirty="0"/>
              <a:t> CUB3, Visa, Mastercard …</a:t>
            </a:r>
          </a:p>
          <a:p>
            <a:pPr marL="0" indent="0" algn="just">
              <a:buNone/>
            </a:pPr>
            <a:endParaRPr lang="fr-FR" sz="22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DA8E-F0C9-4321-8E0E-74258AE9288D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Espace réservé du contenu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867"/>
          <a:stretch/>
        </p:blipFill>
        <p:spPr>
          <a:xfrm>
            <a:off x="1877318" y="1124744"/>
            <a:ext cx="8363879" cy="216024"/>
          </a:xfrm>
          <a:prstGeom prst="parallelogram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500" dist="101600" dir="5400000" sy="-100000" algn="bl" rotWithShape="0"/>
          </a:effectLst>
        </p:spPr>
      </p:pic>
      <p:sp>
        <p:nvSpPr>
          <p:cNvPr id="4" name="ZoneTexte 3"/>
          <p:cNvSpPr txBox="1"/>
          <p:nvPr/>
        </p:nvSpPr>
        <p:spPr>
          <a:xfrm>
            <a:off x="910076" y="1788517"/>
            <a:ext cx="4269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CUB3 Services Platform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910076" y="5740243"/>
            <a:ext cx="7298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CUB3 </a:t>
            </a:r>
            <a:r>
              <a:rPr lang="fr-FR" sz="240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fr-FR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240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</a:t>
            </a:r>
            <a:r>
              <a:rPr lang="fr-FR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« </a:t>
            </a:r>
            <a:r>
              <a:rPr lang="fr-FR" sz="240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Token</a:t>
            </a:r>
            <a:r>
              <a:rPr lang="fr-FR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240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Factory</a:t>
            </a:r>
            <a:r>
              <a:rPr lang="fr-FR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» </a:t>
            </a:r>
            <a:r>
              <a:rPr lang="fr-FR" sz="240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</a:t>
            </a:r>
            <a:r>
              <a:rPr lang="fr-FR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!</a:t>
            </a:r>
          </a:p>
        </p:txBody>
      </p:sp>
      <p:sp>
        <p:nvSpPr>
          <p:cNvPr id="9" name="Espace réservé du pied de page 3">
            <a:extLst>
              <a:ext uri="{FF2B5EF4-FFF2-40B4-BE49-F238E27FC236}">
                <a16:creationId xmlns:a16="http://schemas.microsoft.com/office/drawing/2014/main" id="{76D478E9-581A-42AD-8197-3FF5E9034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 dirty="0"/>
              <a:t>TOKENIZED SERVICES FACTORY by CUB3TECH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B056027-AFD7-468C-BE55-E1CA5027F4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8" y="2391512"/>
            <a:ext cx="2188756" cy="396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816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E7B29F-6FAA-49F2-BFA6-C84F251FE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16333"/>
            <a:ext cx="10972800" cy="1143000"/>
          </a:xfrm>
        </p:spPr>
        <p:txBody>
          <a:bodyPr>
            <a:normAutofit/>
          </a:bodyPr>
          <a:lstStyle/>
          <a:p>
            <a:r>
              <a:rPr lang="fr-FR" sz="3600" dirty="0" err="1"/>
              <a:t>References</a:t>
            </a:r>
            <a:r>
              <a:rPr lang="fr-FR" sz="3600" dirty="0"/>
              <a:t> &amp; </a:t>
            </a:r>
            <a:r>
              <a:rPr lang="fr-FR" sz="3600" dirty="0" err="1"/>
              <a:t>Partners</a:t>
            </a:r>
            <a:endParaRPr lang="en-GB" sz="36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61468F-45EA-4093-B53A-8543A72E2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TOKENIZED SERVICES FACTORY by CUB3TECH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683F9C3-865E-4470-A3ED-FD91F500D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DA8E-F0C9-4321-8E0E-74258AE9288D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Image 5" descr="Logo tPago.jpg">
            <a:extLst>
              <a:ext uri="{FF2B5EF4-FFF2-40B4-BE49-F238E27FC236}">
                <a16:creationId xmlns:a16="http://schemas.microsoft.com/office/drawing/2014/main" id="{2BB57735-75F7-4896-B4B9-A3F82D6BF36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1384" y="2186540"/>
            <a:ext cx="2810510" cy="1208405"/>
          </a:xfrm>
          <a:prstGeom prst="rect">
            <a:avLst/>
          </a:prstGeom>
        </p:spPr>
      </p:pic>
      <p:pic>
        <p:nvPicPr>
          <p:cNvPr id="7" name="Image 6" descr="Logo Xtrategies.png">
            <a:extLst>
              <a:ext uri="{FF2B5EF4-FFF2-40B4-BE49-F238E27FC236}">
                <a16:creationId xmlns:a16="http://schemas.microsoft.com/office/drawing/2014/main" id="{79D62B46-BC52-4A7D-9F4F-FB88AD2D4E8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67808" y="2443465"/>
            <a:ext cx="2120627" cy="69455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4803DE9-9EC4-46F0-811C-9F474D5E4D2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20201F">
                  <a:alpha val="12549"/>
                </a:srgbClr>
              </a:clrFrom>
              <a:clrTo>
                <a:srgbClr val="20201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85" y="3770162"/>
            <a:ext cx="3308108" cy="720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37AECA8-32A3-4C65-B13E-E739764B17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6" t="35766" r="25652" b="37948"/>
          <a:stretch/>
        </p:blipFill>
        <p:spPr>
          <a:xfrm>
            <a:off x="7017925" y="2346700"/>
            <a:ext cx="5343222" cy="86148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F62798B4-0FF3-49FE-BAA5-CEB8150DC30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328" y="3571400"/>
            <a:ext cx="3744416" cy="936104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C92A6AA-67ED-47E1-AD23-5916C06156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097" y="3636331"/>
            <a:ext cx="2972215" cy="64779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2C28C4AB-A9B8-4188-A112-E4291462EE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58" y="4865379"/>
            <a:ext cx="2841536" cy="1058176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AF346E52-5104-413E-9B7F-F1A5CFA280E9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752" y="4982311"/>
            <a:ext cx="3086560" cy="77164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23AC4F09-0D77-444B-8B02-BFAEE4AF6D7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4697971"/>
            <a:ext cx="1658380" cy="165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69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6FF33A4D-76CC-406C-8DB2-E9BE758FD0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680"/>
            <a:ext cx="12192000" cy="8122920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DA8E-F0C9-4321-8E0E-74258AE9288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127448" y="2706839"/>
            <a:ext cx="10094912" cy="1512168"/>
          </a:xfrm>
        </p:spPr>
        <p:txBody>
          <a:bodyPr>
            <a:normAutofit/>
          </a:bodyPr>
          <a:lstStyle/>
          <a:p>
            <a:pPr algn="ctr"/>
            <a:r>
              <a:rPr lang="en-GB" sz="4400" dirty="0" err="1">
                <a:solidFill>
                  <a:srgbClr val="6926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mOBILE</a:t>
            </a:r>
            <a:r>
              <a:rPr lang="en-GB" sz="4400" dirty="0">
                <a:solidFill>
                  <a:srgbClr val="6926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PRESENT TRANSACTIONS </a:t>
            </a:r>
            <a:r>
              <a:rPr lang="en-GB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D92FE41-8A59-46A5-AF34-F42850DDBC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3938596"/>
            <a:ext cx="4291035" cy="2735052"/>
          </a:xfrm>
          <a:prstGeom prst="rect">
            <a:avLst/>
          </a:prstGeom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1D79EB1-92C2-40FD-9EFD-8414A57ABEF8}"/>
              </a:ext>
            </a:extLst>
          </p:cNvPr>
          <p:cNvSpPr/>
          <p:nvPr/>
        </p:nvSpPr>
        <p:spPr>
          <a:xfrm>
            <a:off x="8040216" y="5312400"/>
            <a:ext cx="2457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Times New Roman" pitchFamily="18" charset="0"/>
                <a:cs typeface="Times New Roman" pitchFamily="18" charset="0"/>
              </a:rPr>
              <a:t>contact@cube-hce.com</a:t>
            </a:r>
          </a:p>
        </p:txBody>
      </p:sp>
    </p:spTree>
    <p:extLst>
      <p:ext uri="{BB962C8B-B14F-4D97-AF65-F5344CB8AC3E}">
        <p14:creationId xmlns:p14="http://schemas.microsoft.com/office/powerpoint/2010/main" val="1682318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2856" y="197768"/>
            <a:ext cx="11009543" cy="1143000"/>
          </a:xfrm>
        </p:spPr>
        <p:txBody>
          <a:bodyPr>
            <a:normAutofit/>
          </a:bodyPr>
          <a:lstStyle/>
          <a:p>
            <a:pPr algn="r"/>
            <a:r>
              <a:rPr lang="en-GB" sz="3600" dirty="0"/>
              <a:t>Company Profile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3464" y="1634954"/>
            <a:ext cx="10729192" cy="4680520"/>
          </a:xfrm>
        </p:spPr>
        <p:txBody>
          <a:bodyPr>
            <a:noAutofit/>
          </a:bodyPr>
          <a:lstStyle/>
          <a:p>
            <a:pPr marL="285750" indent="-285750" algn="just"/>
            <a:r>
              <a:rPr lang="en-US" sz="2000" b="1" dirty="0">
                <a:ea typeface="Lato" panose="020F0502020204030203" pitchFamily="34" charset="0"/>
                <a:cs typeface="Lato" panose="020F0502020204030203" pitchFamily="34" charset="0"/>
              </a:rPr>
              <a:t>Cub3Tech LTD </a:t>
            </a:r>
            <a:r>
              <a:rPr lang="en-US" sz="2000" dirty="0">
                <a:ea typeface="Lato" panose="020F0502020204030203" pitchFamily="34" charset="0"/>
                <a:cs typeface="Lato" panose="020F0502020204030203" pitchFamily="34" charset="0"/>
              </a:rPr>
              <a:t>is a private company founded in May 2015 registered in UK (London) with its Operations and  Technical Support (Spanish and English) in the USA. It reported revenues of 164,719£ for its first year of operation (2016)</a:t>
            </a:r>
          </a:p>
          <a:p>
            <a:pPr marL="0" indent="0" algn="just">
              <a:buNone/>
            </a:pPr>
            <a:endParaRPr lang="en-US" sz="105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 algn="just"/>
            <a:r>
              <a:rPr lang="en-US" sz="2000" dirty="0">
                <a:ea typeface="Lato" panose="020F0502020204030203" pitchFamily="34" charset="0"/>
                <a:cs typeface="Lato" panose="020F0502020204030203" pitchFamily="34" charset="0"/>
              </a:rPr>
              <a:t>The company has been founded by Payment and NFC </a:t>
            </a:r>
            <a:r>
              <a:rPr lang="en-US" sz="2000" b="1" i="1" dirty="0">
                <a:ea typeface="Lato" panose="020F0502020204030203" pitchFamily="34" charset="0"/>
                <a:cs typeface="Lato" panose="020F0502020204030203" pitchFamily="34" charset="0"/>
              </a:rPr>
              <a:t>industry experts </a:t>
            </a:r>
            <a:r>
              <a:rPr lang="en-US" sz="2000" dirty="0">
                <a:ea typeface="Lato" panose="020F0502020204030203" pitchFamily="34" charset="0"/>
                <a:cs typeface="Lato" panose="020F0502020204030203" pitchFamily="34" charset="0"/>
              </a:rPr>
              <a:t>having worked in pioneering 90s and 2000s companies like IBM, Gemalto, Inside Secure … as well as in Transactions processors (ATOS, locals)</a:t>
            </a:r>
          </a:p>
          <a:p>
            <a:pPr marL="285750" indent="-285750" algn="just">
              <a:buNone/>
            </a:pPr>
            <a:endParaRPr lang="en-US" sz="105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 algn="just"/>
            <a:r>
              <a:rPr lang="en-US" sz="2000" b="1" dirty="0">
                <a:ea typeface="Lato" panose="020F0502020204030203" pitchFamily="34" charset="0"/>
                <a:cs typeface="Lato" panose="020F0502020204030203" pitchFamily="34" charset="0"/>
              </a:rPr>
              <a:t>Cub3Tech</a:t>
            </a:r>
            <a:r>
              <a:rPr lang="en-US" sz="2000" dirty="0">
                <a:ea typeface="Lato" panose="020F0502020204030203" pitchFamily="34" charset="0"/>
                <a:cs typeface="Lato" panose="020F0502020204030203" pitchFamily="34" charset="0"/>
              </a:rPr>
              <a:t> offers a best-of-breed vision for Cloud-based mobile payment with an implementation based on “</a:t>
            </a:r>
            <a:r>
              <a:rPr lang="en-US" sz="2000" b="1" i="1" dirty="0">
                <a:ea typeface="Lato" panose="020F0502020204030203" pitchFamily="34" charset="0"/>
                <a:cs typeface="Lato" panose="020F0502020204030203" pitchFamily="34" charset="0"/>
              </a:rPr>
              <a:t>fully in-house developed</a:t>
            </a:r>
            <a:r>
              <a:rPr lang="en-US" sz="2000" dirty="0">
                <a:ea typeface="Lato" panose="020F0502020204030203" pitchFamily="34" charset="0"/>
                <a:cs typeface="Lato" panose="020F0502020204030203" pitchFamily="34" charset="0"/>
              </a:rPr>
              <a:t>” components : EMV mobile applets, secured protocols for all transactions and a TSP vault (Token Service Provider) with robust I.T. architecture and </a:t>
            </a:r>
            <a:r>
              <a:rPr lang="en-US" sz="2000" b="1" i="1" dirty="0">
                <a:ea typeface="Lato" panose="020F0502020204030203" pitchFamily="34" charset="0"/>
                <a:cs typeface="Lato" panose="020F0502020204030203" pitchFamily="34" charset="0"/>
              </a:rPr>
              <a:t>100% modular and customizable</a:t>
            </a:r>
          </a:p>
          <a:p>
            <a:pPr marL="285750" indent="-285750" algn="just">
              <a:buNone/>
            </a:pPr>
            <a:endParaRPr lang="en-US" sz="105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 algn="just"/>
            <a:r>
              <a:rPr lang="en-US" sz="2000" b="1" dirty="0">
                <a:ea typeface="Lato" panose="020F0502020204030203" pitchFamily="34" charset="0"/>
                <a:cs typeface="Lato" panose="020F0502020204030203" pitchFamily="34" charset="0"/>
              </a:rPr>
              <a:t>Cub3Tech</a:t>
            </a:r>
            <a:r>
              <a:rPr lang="en-US" sz="2000" dirty="0">
                <a:ea typeface="Lato" panose="020F0502020204030203" pitchFamily="34" charset="0"/>
                <a:cs typeface="Lato" panose="020F0502020204030203" pitchFamily="34" charset="0"/>
              </a:rPr>
              <a:t> is offering a ready-to-go Cloud-based payment solution. Cub3Tech components are </a:t>
            </a:r>
            <a:r>
              <a:rPr lang="en-US" sz="2000" b="1" i="1" dirty="0">
                <a:ea typeface="Lato" panose="020F0502020204030203" pitchFamily="34" charset="0"/>
                <a:cs typeface="Lato" panose="020F0502020204030203" pitchFamily="34" charset="0"/>
              </a:rPr>
              <a:t>100% compliant </a:t>
            </a:r>
            <a:r>
              <a:rPr lang="en-US" sz="2000" dirty="0">
                <a:ea typeface="Lato" panose="020F0502020204030203" pitchFamily="34" charset="0"/>
                <a:cs typeface="Lato" panose="020F0502020204030203" pitchFamily="34" charset="0"/>
              </a:rPr>
              <a:t>with EMV Payment Tokenization Specification V1.0 released in March 2014 by EMVCo, and following updates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DA8E-F0C9-4321-8E0E-74258AE9288D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Espace réservé du contenu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867"/>
          <a:stretch/>
        </p:blipFill>
        <p:spPr>
          <a:xfrm>
            <a:off x="1796121" y="1141560"/>
            <a:ext cx="8363879" cy="216024"/>
          </a:xfrm>
          <a:prstGeom prst="parallelogram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500" dist="101600" dir="5400000" sy="-100000" algn="bl" rotWithShape="0"/>
          </a:effectLst>
        </p:spPr>
      </p:pic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ECD1BEA0-3358-497C-B522-C261DE7C7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 dirty="0"/>
              <a:t>TOKENIZED SERVICES FACTORY by CUB3TECH</a:t>
            </a:r>
          </a:p>
        </p:txBody>
      </p:sp>
    </p:spTree>
    <p:extLst>
      <p:ext uri="{BB962C8B-B14F-4D97-AF65-F5344CB8AC3E}">
        <p14:creationId xmlns:p14="http://schemas.microsoft.com/office/powerpoint/2010/main" val="2362179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A911675E-B4D7-4FCE-B09E-4C0BF77A42F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7400"/>
            <a:ext cx="12192000" cy="542282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1384" y="197768"/>
            <a:ext cx="11031016" cy="1143000"/>
          </a:xfrm>
        </p:spPr>
        <p:txBody>
          <a:bodyPr>
            <a:normAutofit/>
          </a:bodyPr>
          <a:lstStyle/>
          <a:p>
            <a:pPr algn="r"/>
            <a:r>
              <a:rPr lang="en-GB" sz="3600" dirty="0"/>
              <a:t>megatrends in Mobility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7408" y="1691072"/>
            <a:ext cx="10369152" cy="4525963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§"/>
            </a:pPr>
            <a:r>
              <a:rPr lang="fr-FR" sz="2400" b="1" dirty="0"/>
              <a:t>It all </a:t>
            </a:r>
            <a:r>
              <a:rPr lang="fr-FR" sz="2400" b="1" dirty="0" err="1"/>
              <a:t>started</a:t>
            </a:r>
            <a:r>
              <a:rPr lang="fr-FR" sz="2400" b="1" dirty="0"/>
              <a:t> in 2014 </a:t>
            </a:r>
          </a:p>
          <a:p>
            <a:pPr algn="just">
              <a:buFont typeface="Wingdings" pitchFamily="2" charset="2"/>
              <a:buChar char="§"/>
            </a:pPr>
            <a:endParaRPr lang="fr-FR" sz="1000" dirty="0"/>
          </a:p>
          <a:p>
            <a:pPr lvl="1" algn="just">
              <a:buClr>
                <a:srgbClr val="C00000"/>
              </a:buClr>
              <a:buFont typeface="Arial" pitchFamily="34" charset="0"/>
              <a:buChar char="•"/>
            </a:pPr>
            <a:r>
              <a:rPr lang="fr-FR" sz="2000" dirty="0"/>
              <a:t>Host </a:t>
            </a:r>
            <a:r>
              <a:rPr lang="fr-FR" sz="2000" dirty="0" err="1"/>
              <a:t>Card</a:t>
            </a:r>
            <a:r>
              <a:rPr lang="fr-FR" sz="2000" dirty="0"/>
              <a:t> Emulation (HCE) </a:t>
            </a:r>
            <a:r>
              <a:rPr lang="fr-FR" sz="2000" dirty="0" err="1"/>
              <a:t>was</a:t>
            </a:r>
            <a:r>
              <a:rPr lang="fr-FR" sz="2000" dirty="0"/>
              <a:t> </a:t>
            </a:r>
            <a:r>
              <a:rPr lang="fr-FR" sz="2000" dirty="0" err="1"/>
              <a:t>added</a:t>
            </a:r>
            <a:r>
              <a:rPr lang="fr-FR" sz="2000" dirty="0"/>
              <a:t> to the new Android Operating System (</a:t>
            </a:r>
            <a:r>
              <a:rPr lang="fr-FR" sz="2000" b="1" i="1" dirty="0"/>
              <a:t>KitKat 4.4</a:t>
            </a:r>
            <a:r>
              <a:rPr lang="fr-FR" sz="2000" dirty="0"/>
              <a:t>) </a:t>
            </a:r>
            <a:r>
              <a:rPr lang="fr-FR" sz="2000" dirty="0" err="1"/>
              <a:t>released</a:t>
            </a:r>
            <a:r>
              <a:rPr lang="fr-FR" sz="2000" dirty="0"/>
              <a:t> by Google</a:t>
            </a:r>
          </a:p>
          <a:p>
            <a:pPr lvl="1" algn="just">
              <a:buClr>
                <a:srgbClr val="C00000"/>
              </a:buClr>
              <a:buFont typeface="Arial" pitchFamily="34" charset="0"/>
              <a:buChar char="•"/>
            </a:pPr>
            <a:r>
              <a:rPr lang="fr-FR" sz="2000" dirty="0"/>
              <a:t>International </a:t>
            </a:r>
            <a:r>
              <a:rPr lang="fr-FR" sz="2000" dirty="0" err="1"/>
              <a:t>Payment</a:t>
            </a:r>
            <a:r>
              <a:rPr lang="fr-FR" sz="2000" dirty="0"/>
              <a:t> </a:t>
            </a:r>
            <a:r>
              <a:rPr lang="fr-FR" sz="2000" dirty="0" err="1"/>
              <a:t>Schemes</a:t>
            </a:r>
            <a:r>
              <a:rPr lang="fr-FR" sz="2000" dirty="0"/>
              <a:t> (</a:t>
            </a:r>
            <a:r>
              <a:rPr lang="fr-FR" sz="2000" b="1" i="1" dirty="0"/>
              <a:t>VISA, Mastercard </a:t>
            </a:r>
            <a:r>
              <a:rPr lang="fr-FR" sz="2000" dirty="0"/>
              <a:t>…) </a:t>
            </a:r>
            <a:r>
              <a:rPr lang="fr-FR" sz="2000" dirty="0" err="1"/>
              <a:t>published</a:t>
            </a:r>
            <a:r>
              <a:rPr lang="fr-FR" sz="2000" dirty="0"/>
              <a:t> </a:t>
            </a:r>
            <a:r>
              <a:rPr lang="fr-FR" sz="2000" dirty="0" err="1"/>
              <a:t>their</a:t>
            </a:r>
            <a:r>
              <a:rPr lang="fr-FR" sz="2000" dirty="0"/>
              <a:t> support for HCE and are </a:t>
            </a:r>
            <a:r>
              <a:rPr lang="fr-FR" sz="2000" b="1" i="1" dirty="0" err="1"/>
              <a:t>endorsing</a:t>
            </a:r>
            <a:r>
              <a:rPr lang="fr-FR" sz="2000" b="1" i="1" dirty="0"/>
              <a:t> tokenization </a:t>
            </a:r>
            <a:r>
              <a:rPr lang="fr-FR" sz="2000" dirty="0" err="1"/>
              <a:t>mechanisms</a:t>
            </a:r>
            <a:r>
              <a:rPr lang="fr-FR" sz="2000" dirty="0"/>
              <a:t> for </a:t>
            </a:r>
            <a:r>
              <a:rPr lang="fr-FR" sz="2000" dirty="0" err="1"/>
              <a:t>various</a:t>
            </a:r>
            <a:r>
              <a:rPr lang="fr-FR" sz="2000" dirty="0"/>
              <a:t> </a:t>
            </a:r>
            <a:r>
              <a:rPr lang="fr-FR" sz="2000" dirty="0" err="1"/>
              <a:t>usecases</a:t>
            </a:r>
            <a:endParaRPr lang="fr-FR" sz="2000" dirty="0"/>
          </a:p>
          <a:p>
            <a:pPr lvl="1" algn="just">
              <a:buClr>
                <a:srgbClr val="C00000"/>
              </a:buClr>
              <a:buFont typeface="Arial" pitchFamily="34" charset="0"/>
              <a:buChar char="•"/>
            </a:pPr>
            <a:r>
              <a:rPr lang="fr-FR" sz="2000" dirty="0" err="1"/>
              <a:t>EMVCo</a:t>
            </a:r>
            <a:r>
              <a:rPr lang="fr-FR" sz="2000" dirty="0"/>
              <a:t> </a:t>
            </a:r>
            <a:r>
              <a:rPr lang="fr-FR" sz="2000" dirty="0" err="1"/>
              <a:t>organization</a:t>
            </a:r>
            <a:r>
              <a:rPr lang="fr-FR" sz="2000" dirty="0"/>
              <a:t> </a:t>
            </a:r>
            <a:r>
              <a:rPr lang="fr-FR" sz="2000" dirty="0" err="1"/>
              <a:t>defined</a:t>
            </a:r>
            <a:r>
              <a:rPr lang="fr-FR" sz="2000" dirty="0"/>
              <a:t> the </a:t>
            </a:r>
            <a:r>
              <a:rPr lang="fr-FR" sz="2000" dirty="0" err="1"/>
              <a:t>role</a:t>
            </a:r>
            <a:r>
              <a:rPr lang="fr-FR" sz="2000" dirty="0"/>
              <a:t> of </a:t>
            </a:r>
            <a:r>
              <a:rPr lang="fr-FR" sz="2000" b="1" i="1" dirty="0" err="1"/>
              <a:t>Token</a:t>
            </a:r>
            <a:r>
              <a:rPr lang="fr-FR" sz="2000" b="1" i="1" dirty="0"/>
              <a:t> Service Provider </a:t>
            </a:r>
            <a:r>
              <a:rPr lang="fr-FR" sz="2000" dirty="0"/>
              <a:t>(TSP)</a:t>
            </a:r>
          </a:p>
          <a:p>
            <a:pPr algn="just">
              <a:buFont typeface="Wingdings" pitchFamily="2" charset="2"/>
              <a:buChar char="Ø"/>
            </a:pPr>
            <a:endParaRPr lang="fr-FR" sz="1000" dirty="0"/>
          </a:p>
          <a:p>
            <a:pPr algn="just">
              <a:buFont typeface="Wingdings" pitchFamily="2" charset="2"/>
              <a:buChar char="§"/>
            </a:pPr>
            <a:r>
              <a:rPr lang="fr-FR" sz="2400" b="1" dirty="0"/>
              <a:t>In addition</a:t>
            </a:r>
          </a:p>
          <a:p>
            <a:pPr algn="just">
              <a:buFont typeface="Wingdings" pitchFamily="2" charset="2"/>
              <a:buChar char="§"/>
            </a:pPr>
            <a:endParaRPr lang="fr-FR" sz="1000" dirty="0"/>
          </a:p>
          <a:p>
            <a:pPr lvl="1" algn="just">
              <a:buFont typeface="Wingdings" pitchFamily="2" charset="2"/>
              <a:buChar char="§"/>
            </a:pPr>
            <a:r>
              <a:rPr lang="fr-FR" sz="2000" b="1" i="1" dirty="0"/>
              <a:t>Apple</a:t>
            </a:r>
            <a:r>
              <a:rPr lang="fr-FR" sz="2000" dirty="0"/>
              <a:t> </a:t>
            </a:r>
            <a:r>
              <a:rPr lang="fr-FR" sz="2000" dirty="0" err="1"/>
              <a:t>launched</a:t>
            </a:r>
            <a:r>
              <a:rPr lang="fr-FR" sz="2000" dirty="0"/>
              <a:t> iPhone 6 and </a:t>
            </a:r>
            <a:r>
              <a:rPr lang="fr-FR" sz="2000" dirty="0" err="1"/>
              <a:t>beyond</a:t>
            </a:r>
            <a:r>
              <a:rPr lang="fr-FR" sz="2000" dirty="0"/>
              <a:t> (as </a:t>
            </a:r>
            <a:r>
              <a:rPr lang="fr-FR" sz="2000" dirty="0" err="1"/>
              <a:t>well</a:t>
            </a:r>
            <a:r>
              <a:rPr lang="fr-FR" sz="2000" dirty="0"/>
              <a:t> new </a:t>
            </a:r>
            <a:r>
              <a:rPr lang="fr-FR" sz="2000" dirty="0" err="1"/>
              <a:t>iWatch</a:t>
            </a:r>
            <a:r>
              <a:rPr lang="fr-FR" sz="2000" dirty="0"/>
              <a:t>), </a:t>
            </a:r>
            <a:r>
              <a:rPr lang="fr-FR" sz="2000" b="1" i="1" dirty="0"/>
              <a:t>leveraging NFC </a:t>
            </a:r>
            <a:r>
              <a:rPr lang="fr-FR" sz="2000" dirty="0" err="1"/>
              <a:t>technology</a:t>
            </a:r>
            <a:endParaRPr lang="fr-FR" sz="2000" dirty="0"/>
          </a:p>
          <a:p>
            <a:pPr lvl="1" algn="just">
              <a:buFont typeface="Wingdings" pitchFamily="2" charset="2"/>
              <a:buChar char="§"/>
            </a:pPr>
            <a:r>
              <a:rPr lang="fr-FR" sz="2000" dirty="0" err="1"/>
              <a:t>Today</a:t>
            </a:r>
            <a:r>
              <a:rPr lang="fr-FR" sz="2000" dirty="0"/>
              <a:t>, an impressive </a:t>
            </a:r>
            <a:r>
              <a:rPr lang="fr-FR" sz="2000" dirty="0" err="1"/>
              <a:t>list</a:t>
            </a:r>
            <a:r>
              <a:rPr lang="fr-FR" sz="2000" dirty="0"/>
              <a:t> of more </a:t>
            </a:r>
            <a:r>
              <a:rPr lang="fr-FR" sz="2000" dirty="0" err="1"/>
              <a:t>than</a:t>
            </a:r>
            <a:r>
              <a:rPr lang="fr-FR" sz="2000" dirty="0"/>
              <a:t> 300 </a:t>
            </a:r>
            <a:r>
              <a:rPr lang="fr-FR" sz="2000" dirty="0" err="1"/>
              <a:t>handsets</a:t>
            </a:r>
            <a:r>
              <a:rPr lang="fr-FR" sz="2000" dirty="0"/>
              <a:t> </a:t>
            </a:r>
            <a:r>
              <a:rPr lang="fr-FR" sz="2000" dirty="0" err="1"/>
              <a:t>supporting</a:t>
            </a:r>
            <a:r>
              <a:rPr lang="fr-FR" sz="2000" dirty="0"/>
              <a:t> NFC</a:t>
            </a:r>
          </a:p>
          <a:p>
            <a:pPr lvl="1" algn="just">
              <a:buFont typeface="Wingdings" pitchFamily="2" charset="2"/>
              <a:buChar char="§"/>
            </a:pPr>
            <a:r>
              <a:rPr lang="fr-FR" sz="2000" dirty="0" err="1"/>
              <a:t>Contactless</a:t>
            </a:r>
            <a:r>
              <a:rPr lang="fr-FR" sz="2000" dirty="0"/>
              <a:t> POS infrastructure </a:t>
            </a:r>
            <a:r>
              <a:rPr lang="fr-FR" sz="2000" dirty="0" err="1"/>
              <a:t>is</a:t>
            </a:r>
            <a:r>
              <a:rPr lang="fr-FR" sz="2000" dirty="0"/>
              <a:t> </a:t>
            </a:r>
            <a:r>
              <a:rPr lang="fr-FR" sz="2000" b="1" i="1" dirty="0" err="1"/>
              <a:t>growing</a:t>
            </a:r>
            <a:r>
              <a:rPr lang="fr-FR" sz="2000" b="1" i="1" dirty="0"/>
              <a:t> </a:t>
            </a:r>
            <a:r>
              <a:rPr lang="fr-FR" sz="2000" b="1" i="1" dirty="0" err="1"/>
              <a:t>fast</a:t>
            </a:r>
            <a:r>
              <a:rPr lang="fr-FR" sz="2000" b="1" i="1" dirty="0"/>
              <a:t> </a:t>
            </a:r>
            <a:r>
              <a:rPr lang="fr-FR" sz="2000" dirty="0" err="1"/>
              <a:t>everywhere</a:t>
            </a:r>
            <a:endParaRPr lang="fr-FR" sz="2000" dirty="0"/>
          </a:p>
          <a:p>
            <a:pPr lvl="1" algn="just">
              <a:buFont typeface="Wingdings" pitchFamily="2" charset="2"/>
              <a:buChar char="§"/>
            </a:pPr>
            <a:r>
              <a:rPr lang="fr-FR" sz="2000" b="1" i="1" dirty="0"/>
              <a:t>Samsung-</a:t>
            </a:r>
            <a:r>
              <a:rPr lang="fr-FR" sz="2000" b="1" i="1" dirty="0" err="1"/>
              <a:t>Pay</a:t>
            </a:r>
            <a:r>
              <a:rPr lang="fr-FR" sz="2000" dirty="0"/>
              <a:t> has </a:t>
            </a:r>
            <a:r>
              <a:rPr lang="fr-FR" sz="2000" dirty="0" err="1"/>
              <a:t>different</a:t>
            </a:r>
            <a:r>
              <a:rPr lang="fr-FR" sz="2000" dirty="0"/>
              <a:t> </a:t>
            </a:r>
            <a:r>
              <a:rPr lang="fr-FR" sz="2000" dirty="0" err="1"/>
              <a:t>set-up</a:t>
            </a:r>
            <a:r>
              <a:rPr lang="fr-FR" sz="2000" dirty="0"/>
              <a:t> per country, </a:t>
            </a:r>
            <a:r>
              <a:rPr lang="fr-FR" sz="2000" dirty="0" err="1"/>
              <a:t>always</a:t>
            </a:r>
            <a:r>
              <a:rPr lang="fr-FR" sz="2000" dirty="0"/>
              <a:t> </a:t>
            </a:r>
            <a:r>
              <a:rPr lang="fr-FR" sz="2000" dirty="0" err="1"/>
              <a:t>including</a:t>
            </a:r>
            <a:r>
              <a:rPr lang="fr-FR" sz="2000" dirty="0"/>
              <a:t> HCE</a:t>
            </a:r>
            <a:endParaRPr lang="en-GB" sz="20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DA8E-F0C9-4321-8E0E-74258AE9288D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Espace réservé du contenu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867"/>
          <a:stretch/>
        </p:blipFill>
        <p:spPr>
          <a:xfrm>
            <a:off x="1877318" y="1124744"/>
            <a:ext cx="8363879" cy="216024"/>
          </a:xfrm>
          <a:prstGeom prst="parallelogram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500" dist="101600" dir="5400000" sy="-100000" algn="bl" rotWithShape="0"/>
          </a:effectLst>
        </p:spPr>
      </p:pic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480B8AA5-C2C9-4803-8718-FE2BBE23F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 dirty="0"/>
              <a:t>TOKENIZED SERVICES FACTORY by CUB3TECH</a:t>
            </a:r>
          </a:p>
        </p:txBody>
      </p:sp>
    </p:spTree>
    <p:extLst>
      <p:ext uri="{BB962C8B-B14F-4D97-AF65-F5344CB8AC3E}">
        <p14:creationId xmlns:p14="http://schemas.microsoft.com/office/powerpoint/2010/main" val="2997598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9376" y="188640"/>
            <a:ext cx="10972800" cy="1143000"/>
          </a:xfrm>
        </p:spPr>
        <p:txBody>
          <a:bodyPr>
            <a:normAutofit/>
          </a:bodyPr>
          <a:lstStyle/>
          <a:p>
            <a:r>
              <a:rPr lang="en-GB" sz="3600" dirty="0"/>
              <a:t>while, Digital Commerce is under fire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81200" y="2582101"/>
            <a:ext cx="10369152" cy="3744416"/>
          </a:xfrm>
        </p:spPr>
        <p:txBody>
          <a:bodyPr>
            <a:normAutofit/>
          </a:bodyPr>
          <a:lstStyle/>
          <a:p>
            <a:pPr algn="just"/>
            <a:r>
              <a:rPr lang="en-GB" sz="2400" b="1" dirty="0"/>
              <a:t>Current countermeasures have failed partially</a:t>
            </a:r>
          </a:p>
          <a:p>
            <a:pPr lvl="1" algn="just"/>
            <a:r>
              <a:rPr lang="en-GB" sz="2000" dirty="0"/>
              <a:t>Strong SSL authentication,</a:t>
            </a:r>
          </a:p>
          <a:p>
            <a:pPr lvl="1" algn="just"/>
            <a:r>
              <a:rPr lang="en-GB" sz="2000" dirty="0"/>
              <a:t>PCI conformity (not storing sensitive data, PAN, CVV2, expiration date),</a:t>
            </a:r>
          </a:p>
          <a:p>
            <a:pPr lvl="1" algn="just"/>
            <a:r>
              <a:rPr lang="en-GB" sz="2000" dirty="0"/>
              <a:t>Monitoring and scoring,</a:t>
            </a:r>
          </a:p>
          <a:p>
            <a:pPr lvl="1" algn="just"/>
            <a:r>
              <a:rPr lang="en-GB" sz="2000" dirty="0"/>
              <a:t>Layering security, encryption End-to-End, 3D-Secure, etc.</a:t>
            </a:r>
          </a:p>
          <a:p>
            <a:pPr lvl="1" algn="just"/>
            <a:endParaRPr lang="en-GB" sz="1000" dirty="0"/>
          </a:p>
          <a:p>
            <a:pPr algn="just"/>
            <a:r>
              <a:rPr lang="en-US" sz="2400" b="1" dirty="0"/>
              <a:t>Standardized </a:t>
            </a:r>
          </a:p>
          <a:p>
            <a:pPr lvl="1" algn="just"/>
            <a:r>
              <a:rPr lang="en-US" sz="2000" dirty="0" err="1"/>
              <a:t>EMVCo</a:t>
            </a:r>
            <a:r>
              <a:rPr lang="en-US" sz="2000" dirty="0"/>
              <a:t> tokenization was designed to use current ISO/IEC 8583 message formats that support interoperability with the existing payments infrastructure. It is intended to </a:t>
            </a:r>
            <a:r>
              <a:rPr lang="en-US" sz="2000" b="1" i="1" dirty="0"/>
              <a:t>fight against fraud in current CNP channels</a:t>
            </a:r>
            <a:r>
              <a:rPr lang="en-US" sz="2000" dirty="0"/>
              <a:t> (such as online transactions) </a:t>
            </a:r>
            <a:endParaRPr lang="en-GB" sz="20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DA8E-F0C9-4321-8E0E-74258AE9288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911424" y="1757143"/>
            <a:ext cx="74190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Acceleration</a:t>
            </a:r>
            <a:r>
              <a:rPr lang="fr-FR" sz="28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fr-FR" sz="280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fraudulent</a:t>
            </a:r>
            <a:r>
              <a:rPr lang="fr-FR" sz="28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280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activities</a:t>
            </a:r>
            <a:endParaRPr lang="fr-FR" sz="28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244" y="1455524"/>
            <a:ext cx="1399511" cy="272773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8996861" y="4307146"/>
            <a:ext cx="23262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Mobile </a:t>
            </a:r>
            <a:r>
              <a:rPr lang="fr-FR" sz="200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</a:t>
            </a:r>
            <a:endParaRPr lang="fr-FR" sz="20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fr-FR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Transactions!</a:t>
            </a:r>
            <a:endParaRPr lang="fr-FR" sz="2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Espace réservé du pied de page 3">
            <a:extLst>
              <a:ext uri="{FF2B5EF4-FFF2-40B4-BE49-F238E27FC236}">
                <a16:creationId xmlns:a16="http://schemas.microsoft.com/office/drawing/2014/main" id="{27805680-1C94-45D4-84B9-E1D5596F7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 dirty="0"/>
              <a:t>TOKENIZED SERVICES FACTORY by CUB3TECH</a:t>
            </a:r>
          </a:p>
        </p:txBody>
      </p:sp>
    </p:spTree>
    <p:extLst>
      <p:ext uri="{BB962C8B-B14F-4D97-AF65-F5344CB8AC3E}">
        <p14:creationId xmlns:p14="http://schemas.microsoft.com/office/powerpoint/2010/main" val="4227260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43672" y="197768"/>
            <a:ext cx="8438728" cy="1143000"/>
          </a:xfrm>
        </p:spPr>
        <p:txBody>
          <a:bodyPr>
            <a:normAutofit/>
          </a:bodyPr>
          <a:lstStyle/>
          <a:p>
            <a:pPr algn="r"/>
            <a:r>
              <a:rPr lang="en-GB" sz="3600" dirty="0"/>
              <a:t>Timing is perfect for Digital Transformation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8657" y="2680660"/>
            <a:ext cx="10801200" cy="3510907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§"/>
            </a:pPr>
            <a:r>
              <a:rPr lang="fr-FR" dirty="0"/>
              <a:t>Mobile at the </a:t>
            </a:r>
            <a:r>
              <a:rPr lang="fr-FR" dirty="0" err="1"/>
              <a:t>heart</a:t>
            </a:r>
            <a:r>
              <a:rPr lang="fr-FR" dirty="0"/>
              <a:t> of digital interactions</a:t>
            </a:r>
          </a:p>
          <a:p>
            <a:pPr algn="just">
              <a:buFont typeface="Wingdings" pitchFamily="2" charset="2"/>
              <a:buChar char="§"/>
            </a:pPr>
            <a:endParaRPr lang="fr-FR" sz="1100" dirty="0"/>
          </a:p>
          <a:p>
            <a:pPr algn="just">
              <a:buFont typeface="Wingdings" pitchFamily="2" charset="2"/>
              <a:buChar char="§"/>
            </a:pPr>
            <a:r>
              <a:rPr lang="fr-FR" dirty="0" err="1"/>
              <a:t>Demanding</a:t>
            </a:r>
            <a:r>
              <a:rPr lang="fr-FR" dirty="0"/>
              <a:t> &amp; self-</a:t>
            </a:r>
            <a:r>
              <a:rPr lang="fr-FR" dirty="0" err="1"/>
              <a:t>driven</a:t>
            </a:r>
            <a:r>
              <a:rPr lang="fr-FR" dirty="0"/>
              <a:t> </a:t>
            </a:r>
            <a:r>
              <a:rPr lang="fr-FR" dirty="0" err="1"/>
              <a:t>consumers</a:t>
            </a:r>
            <a:endParaRPr lang="fr-FR" dirty="0"/>
          </a:p>
          <a:p>
            <a:pPr algn="just">
              <a:buFont typeface="Wingdings" pitchFamily="2" charset="2"/>
              <a:buChar char="§"/>
            </a:pPr>
            <a:endParaRPr lang="fr-FR" sz="1100" dirty="0"/>
          </a:p>
          <a:p>
            <a:pPr algn="just">
              <a:buFont typeface="Wingdings" pitchFamily="2" charset="2"/>
              <a:buChar char="§"/>
            </a:pPr>
            <a:r>
              <a:rPr lang="fr-FR" dirty="0"/>
              <a:t>Speed of </a:t>
            </a:r>
            <a:r>
              <a:rPr lang="fr-FR" dirty="0" err="1"/>
              <a:t>OTT’s</a:t>
            </a:r>
            <a:r>
              <a:rPr lang="fr-FR" dirty="0"/>
              <a:t> and </a:t>
            </a:r>
            <a:r>
              <a:rPr lang="fr-FR" dirty="0" err="1"/>
              <a:t>FinTech’s</a:t>
            </a:r>
            <a:endParaRPr lang="fr-FR" dirty="0"/>
          </a:p>
          <a:p>
            <a:pPr algn="just">
              <a:buFont typeface="Wingdings" pitchFamily="2" charset="2"/>
              <a:buChar char="§"/>
            </a:pPr>
            <a:endParaRPr lang="fr-FR" sz="1300" dirty="0"/>
          </a:p>
          <a:p>
            <a:pPr algn="just">
              <a:buFont typeface="Wingdings" pitchFamily="2" charset="2"/>
              <a:buChar char="§"/>
            </a:pPr>
            <a:r>
              <a:rPr lang="fr-FR" dirty="0"/>
              <a:t>Digital transformation of businesses</a:t>
            </a:r>
          </a:p>
          <a:p>
            <a:pPr algn="just">
              <a:buFont typeface="Wingdings" pitchFamily="2" charset="2"/>
              <a:buChar char="§"/>
            </a:pPr>
            <a:endParaRPr lang="fr-FR" sz="1100" dirty="0"/>
          </a:p>
          <a:p>
            <a:pPr algn="just">
              <a:buFont typeface="Wingdings" pitchFamily="2" charset="2"/>
              <a:buChar char="§"/>
            </a:pPr>
            <a:r>
              <a:rPr lang="fr-FR" dirty="0" err="1"/>
              <a:t>Payment</a:t>
            </a:r>
            <a:r>
              <a:rPr lang="fr-FR" dirty="0"/>
              <a:t> </a:t>
            </a:r>
            <a:r>
              <a:rPr lang="fr-FR" dirty="0" err="1"/>
              <a:t>regulations</a:t>
            </a:r>
            <a:endParaRPr lang="fr-FR" sz="28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DA8E-F0C9-4321-8E0E-74258AE9288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Espace réservé du contenu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867"/>
          <a:stretch/>
        </p:blipFill>
        <p:spPr>
          <a:xfrm>
            <a:off x="1877318" y="1124744"/>
            <a:ext cx="8363879" cy="216024"/>
          </a:xfrm>
          <a:prstGeom prst="parallelogram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500" dist="101600" dir="5400000" sy="-100000" algn="bl" rotWithShape="0"/>
          </a:effectLst>
        </p:spPr>
      </p:pic>
      <p:sp>
        <p:nvSpPr>
          <p:cNvPr id="4" name="ZoneTexte 3"/>
          <p:cNvSpPr txBox="1"/>
          <p:nvPr/>
        </p:nvSpPr>
        <p:spPr>
          <a:xfrm>
            <a:off x="911424" y="1757143"/>
            <a:ext cx="7318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 a </a:t>
            </a:r>
            <a:r>
              <a:rPr lang="fr-FR" sz="280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technology</a:t>
            </a:r>
            <a:r>
              <a:rPr lang="fr-FR" sz="28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280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choice</a:t>
            </a:r>
            <a:r>
              <a:rPr lang="fr-FR" sz="28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280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any</a:t>
            </a:r>
            <a:r>
              <a:rPr lang="fr-FR" sz="28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more !</a:t>
            </a:r>
          </a:p>
        </p:txBody>
      </p:sp>
      <p:pic>
        <p:nvPicPr>
          <p:cNvPr id="1028" name="Picture 4" descr="Young internet and technology addict man networking with mobile phone and digital tabl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610" y="3429000"/>
            <a:ext cx="515639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pied de page 3">
            <a:extLst>
              <a:ext uri="{FF2B5EF4-FFF2-40B4-BE49-F238E27FC236}">
                <a16:creationId xmlns:a16="http://schemas.microsoft.com/office/drawing/2014/main" id="{20C9F117-1401-4631-9162-72201191A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 dirty="0"/>
              <a:t>TOKENIZED SERVICES FACTORY by CUB3TECH</a:t>
            </a:r>
          </a:p>
        </p:txBody>
      </p:sp>
    </p:spTree>
    <p:extLst>
      <p:ext uri="{BB962C8B-B14F-4D97-AF65-F5344CB8AC3E}">
        <p14:creationId xmlns:p14="http://schemas.microsoft.com/office/powerpoint/2010/main" val="1455368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43672" y="197768"/>
            <a:ext cx="8438728" cy="1143000"/>
          </a:xfrm>
        </p:spPr>
        <p:txBody>
          <a:bodyPr>
            <a:normAutofit/>
          </a:bodyPr>
          <a:lstStyle/>
          <a:p>
            <a:pPr algn="r"/>
            <a:r>
              <a:rPr lang="en-GB" sz="3600" dirty="0"/>
              <a:t>Digital cards on all devices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DA8E-F0C9-4321-8E0E-74258AE9288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ZoneTexte 3"/>
          <p:cNvSpPr txBox="1"/>
          <p:nvPr/>
        </p:nvSpPr>
        <p:spPr>
          <a:xfrm>
            <a:off x="977574" y="1672385"/>
            <a:ext cx="7832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Consumer </a:t>
            </a:r>
            <a:r>
              <a:rPr lang="fr-FR" sz="280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Devices</a:t>
            </a:r>
            <a:r>
              <a:rPr lang="fr-FR" sz="28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Internet of </a:t>
            </a:r>
            <a:r>
              <a:rPr lang="fr-FR" sz="280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Things</a:t>
            </a:r>
            <a:endParaRPr lang="fr-FR" sz="28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 : coins arrondis 9"/>
          <p:cNvSpPr/>
          <p:nvPr/>
        </p:nvSpPr>
        <p:spPr>
          <a:xfrm>
            <a:off x="2629357" y="2492896"/>
            <a:ext cx="7560840" cy="79208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  MANAGEMENT  SYSTEM</a:t>
            </a:r>
          </a:p>
        </p:txBody>
      </p:sp>
      <p:sp>
        <p:nvSpPr>
          <p:cNvPr id="13" name="Rectangle : coins arrondis 12"/>
          <p:cNvSpPr/>
          <p:nvPr/>
        </p:nvSpPr>
        <p:spPr>
          <a:xfrm>
            <a:off x="3549685" y="3700559"/>
            <a:ext cx="5720184" cy="79208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TOKEN  MANAGEMENT  SYSTEM</a:t>
            </a:r>
          </a:p>
        </p:txBody>
      </p:sp>
      <p:sp>
        <p:nvSpPr>
          <p:cNvPr id="11" name="Flèche : bas 10"/>
          <p:cNvSpPr/>
          <p:nvPr/>
        </p:nvSpPr>
        <p:spPr>
          <a:xfrm>
            <a:off x="6121745" y="3344409"/>
            <a:ext cx="576064" cy="3296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2" name="Picture 4" descr="See original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11" y="4688319"/>
            <a:ext cx="919404" cy="91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See original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465" y="4688319"/>
            <a:ext cx="919404" cy="91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See original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440" y="4688319"/>
            <a:ext cx="919404" cy="91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See original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616" y="4688319"/>
            <a:ext cx="919404" cy="91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See original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239" y="4688319"/>
            <a:ext cx="919404" cy="91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See original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248" y="4688319"/>
            <a:ext cx="919404" cy="91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ee original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5679086"/>
            <a:ext cx="938614" cy="93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ee original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191" y="5701480"/>
            <a:ext cx="854224" cy="75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ee original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440" y="5574453"/>
            <a:ext cx="1220274" cy="128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See original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465" y="5607723"/>
            <a:ext cx="1096516" cy="109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See original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126" y="5615303"/>
            <a:ext cx="880492" cy="88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See original ima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945" y="5726619"/>
            <a:ext cx="2077071" cy="83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56" y="2161118"/>
            <a:ext cx="2444325" cy="1627921"/>
          </a:xfrm>
          <a:prstGeom prst="rect">
            <a:avLst/>
          </a:prstGeom>
        </p:spPr>
      </p:pic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59C7457E-5D03-4B02-A644-86F9FB1FA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 dirty="0"/>
              <a:t>TOKENIZED SERVICES FACTORY by CUB3TECH</a:t>
            </a:r>
          </a:p>
        </p:txBody>
      </p:sp>
    </p:spTree>
    <p:extLst>
      <p:ext uri="{BB962C8B-B14F-4D97-AF65-F5344CB8AC3E}">
        <p14:creationId xmlns:p14="http://schemas.microsoft.com/office/powerpoint/2010/main" val="2326104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 : coins arrondis 43"/>
          <p:cNvSpPr/>
          <p:nvPr/>
        </p:nvSpPr>
        <p:spPr>
          <a:xfrm>
            <a:off x="4152670" y="4653136"/>
            <a:ext cx="3803076" cy="93610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Token</a:t>
            </a:r>
            <a:r>
              <a:rPr lang="fr-F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Requestors</a:t>
            </a:r>
            <a:endParaRPr lang="fr-FR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services - </a:t>
            </a:r>
            <a:r>
              <a:rPr lang="fr-FR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aggregators</a:t>
            </a:r>
            <a:r>
              <a:rPr lang="fr-F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wallets</a:t>
            </a:r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1384" y="197768"/>
            <a:ext cx="11040202" cy="1143000"/>
          </a:xfrm>
        </p:spPr>
        <p:txBody>
          <a:bodyPr>
            <a:normAutofit/>
          </a:bodyPr>
          <a:lstStyle/>
          <a:p>
            <a:pPr algn="r"/>
            <a:r>
              <a:rPr lang="en-GB" sz="3600" dirty="0"/>
              <a:t>CUB3 Services Platform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376418" y="1576821"/>
            <a:ext cx="1192986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60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Facilitate</a:t>
            </a:r>
            <a:r>
              <a:rPr lang="fr-FR" sz="2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on-</a:t>
            </a:r>
            <a:r>
              <a:rPr lang="fr-FR" sz="260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boarding</a:t>
            </a:r>
            <a:r>
              <a:rPr lang="fr-FR" sz="2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&amp; </a:t>
            </a:r>
            <a:r>
              <a:rPr lang="fr-FR" sz="260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provide</a:t>
            </a:r>
            <a:r>
              <a:rPr lang="fr-FR" sz="2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tokenization to </a:t>
            </a:r>
            <a:r>
              <a:rPr lang="fr-FR" sz="260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Requestors</a:t>
            </a:r>
            <a:r>
              <a:rPr lang="fr-FR" sz="2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42" name="Rectangle : coins arrondis 41"/>
          <p:cNvSpPr/>
          <p:nvPr/>
        </p:nvSpPr>
        <p:spPr>
          <a:xfrm>
            <a:off x="3935760" y="2231722"/>
            <a:ext cx="4391448" cy="194545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CUB3 Services Platform</a:t>
            </a:r>
          </a:p>
          <a:p>
            <a:pPr algn="ctr"/>
            <a:endParaRPr lang="fr-FR" sz="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Lifecycle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Tokenization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Transaction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Mobile platform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e-Commerce</a:t>
            </a:r>
          </a:p>
        </p:txBody>
      </p:sp>
      <p:sp>
        <p:nvSpPr>
          <p:cNvPr id="45" name="Flèche : bas 44"/>
          <p:cNvSpPr/>
          <p:nvPr/>
        </p:nvSpPr>
        <p:spPr>
          <a:xfrm>
            <a:off x="5765290" y="4252386"/>
            <a:ext cx="576064" cy="40075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e 6"/>
          <p:cNvGrpSpPr/>
          <p:nvPr/>
        </p:nvGrpSpPr>
        <p:grpSpPr>
          <a:xfrm>
            <a:off x="1256799" y="4251874"/>
            <a:ext cx="2088232" cy="1738626"/>
            <a:chOff x="1406556" y="4221088"/>
            <a:chExt cx="2088232" cy="1738626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6556" y="4221088"/>
              <a:ext cx="2088232" cy="1738626"/>
            </a:xfrm>
            <a:prstGeom prst="rect">
              <a:avLst/>
            </a:prstGeom>
          </p:spPr>
        </p:pic>
        <p:sp>
          <p:nvSpPr>
            <p:cNvPr id="5" name="ZoneTexte 4"/>
            <p:cNvSpPr txBox="1"/>
            <p:nvPr/>
          </p:nvSpPr>
          <p:spPr>
            <a:xfrm>
              <a:off x="1703512" y="4869160"/>
              <a:ext cx="14013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</a:rPr>
                <a:t>Server-</a:t>
              </a:r>
              <a:r>
                <a:rPr lang="fr-FR" dirty="0" err="1">
                  <a:solidFill>
                    <a:schemeClr val="bg1"/>
                  </a:solidFill>
                </a:rPr>
                <a:t>based</a:t>
              </a:r>
              <a:r>
                <a:rPr lang="fr-FR" dirty="0">
                  <a:solidFill>
                    <a:schemeClr val="bg1"/>
                  </a:solidFill>
                </a:rPr>
                <a:t> </a:t>
              </a:r>
            </a:p>
            <a:p>
              <a:r>
                <a:rPr lang="fr-FR" dirty="0">
                  <a:solidFill>
                    <a:schemeClr val="bg1"/>
                  </a:solidFill>
                </a:rPr>
                <a:t>Mobile App’</a:t>
              </a: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2955101" y="5151974"/>
            <a:ext cx="2088232" cy="1738626"/>
            <a:chOff x="2955101" y="5151974"/>
            <a:chExt cx="2088232" cy="1738626"/>
          </a:xfrm>
        </p:grpSpPr>
        <p:pic>
          <p:nvPicPr>
            <p:cNvPr id="50" name="Image 4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5101" y="5151974"/>
              <a:ext cx="2088232" cy="1738626"/>
            </a:xfrm>
            <a:prstGeom prst="rect">
              <a:avLst/>
            </a:prstGeom>
          </p:spPr>
        </p:pic>
        <p:sp>
          <p:nvSpPr>
            <p:cNvPr id="51" name="ZoneTexte 50"/>
            <p:cNvSpPr txBox="1"/>
            <p:nvPr/>
          </p:nvSpPr>
          <p:spPr>
            <a:xfrm>
              <a:off x="3424777" y="5751697"/>
              <a:ext cx="11737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>
                  <a:solidFill>
                    <a:schemeClr val="bg1"/>
                  </a:solidFill>
                </a:rPr>
                <a:t>Innovative</a:t>
              </a:r>
              <a:endParaRPr lang="fr-FR" dirty="0">
                <a:solidFill>
                  <a:schemeClr val="bg1"/>
                </a:solidFill>
              </a:endParaRPr>
            </a:p>
            <a:p>
              <a:r>
                <a:rPr lang="fr-FR" dirty="0" err="1">
                  <a:solidFill>
                    <a:schemeClr val="bg1"/>
                  </a:solidFill>
                </a:rPr>
                <a:t>FinTech’s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Groupe 51"/>
          <p:cNvGrpSpPr/>
          <p:nvPr/>
        </p:nvGrpSpPr>
        <p:grpSpPr>
          <a:xfrm>
            <a:off x="5188233" y="5166356"/>
            <a:ext cx="2088232" cy="1738626"/>
            <a:chOff x="2688354" y="5166356"/>
            <a:chExt cx="2088232" cy="1738626"/>
          </a:xfrm>
        </p:grpSpPr>
        <p:pic>
          <p:nvPicPr>
            <p:cNvPr id="53" name="Image 5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8354" y="5166356"/>
              <a:ext cx="2088232" cy="1738626"/>
            </a:xfrm>
            <a:prstGeom prst="rect">
              <a:avLst/>
            </a:prstGeom>
          </p:spPr>
        </p:pic>
        <p:sp>
          <p:nvSpPr>
            <p:cNvPr id="54" name="ZoneTexte 53"/>
            <p:cNvSpPr txBox="1"/>
            <p:nvPr/>
          </p:nvSpPr>
          <p:spPr>
            <a:xfrm>
              <a:off x="3296293" y="5751935"/>
              <a:ext cx="10903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>
                  <a:solidFill>
                    <a:schemeClr val="bg1"/>
                  </a:solidFill>
                </a:rPr>
                <a:t>mPOS</a:t>
              </a:r>
              <a:endParaRPr lang="fr-FR" dirty="0">
                <a:solidFill>
                  <a:schemeClr val="bg1"/>
                </a:solidFill>
              </a:endParaRPr>
            </a:p>
            <a:p>
              <a:r>
                <a:rPr lang="fr-FR" dirty="0" err="1">
                  <a:solidFill>
                    <a:schemeClr val="bg1"/>
                  </a:solidFill>
                </a:rPr>
                <a:t>Acquirers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5" name="Groupe 54"/>
          <p:cNvGrpSpPr/>
          <p:nvPr/>
        </p:nvGrpSpPr>
        <p:grpSpPr>
          <a:xfrm>
            <a:off x="7829177" y="4899946"/>
            <a:ext cx="2088232" cy="1738626"/>
            <a:chOff x="2798262" y="5149512"/>
            <a:chExt cx="2088232" cy="1738626"/>
          </a:xfrm>
        </p:grpSpPr>
        <p:pic>
          <p:nvPicPr>
            <p:cNvPr id="56" name="Image 5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8262" y="5149512"/>
              <a:ext cx="2088232" cy="1738626"/>
            </a:xfrm>
            <a:prstGeom prst="rect">
              <a:avLst/>
            </a:prstGeom>
          </p:spPr>
        </p:pic>
        <p:sp>
          <p:nvSpPr>
            <p:cNvPr id="57" name="ZoneTexte 56"/>
            <p:cNvSpPr txBox="1"/>
            <p:nvPr/>
          </p:nvSpPr>
          <p:spPr>
            <a:xfrm>
              <a:off x="3296293" y="5751935"/>
              <a:ext cx="10951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>
                  <a:solidFill>
                    <a:schemeClr val="bg1"/>
                  </a:solidFill>
                </a:rPr>
                <a:t>Domestic</a:t>
              </a:r>
              <a:r>
                <a:rPr lang="fr-FR" dirty="0">
                  <a:solidFill>
                    <a:schemeClr val="bg1"/>
                  </a:solidFill>
                </a:rPr>
                <a:t> </a:t>
              </a:r>
            </a:p>
            <a:p>
              <a:r>
                <a:rPr lang="fr-FR" dirty="0">
                  <a:solidFill>
                    <a:schemeClr val="bg1"/>
                  </a:solidFill>
                </a:rPr>
                <a:t>Networks</a:t>
              </a:r>
            </a:p>
          </p:txBody>
        </p:sp>
      </p:grpSp>
      <p:grpSp>
        <p:nvGrpSpPr>
          <p:cNvPr id="58" name="Groupe 57"/>
          <p:cNvGrpSpPr/>
          <p:nvPr/>
        </p:nvGrpSpPr>
        <p:grpSpPr>
          <a:xfrm>
            <a:off x="9592041" y="4221088"/>
            <a:ext cx="2088232" cy="1738626"/>
            <a:chOff x="2688354" y="5166356"/>
            <a:chExt cx="2088232" cy="1738626"/>
          </a:xfrm>
        </p:grpSpPr>
        <p:pic>
          <p:nvPicPr>
            <p:cNvPr id="59" name="Image 5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8354" y="5166356"/>
              <a:ext cx="2088232" cy="1738626"/>
            </a:xfrm>
            <a:prstGeom prst="rect">
              <a:avLst/>
            </a:prstGeom>
          </p:spPr>
        </p:pic>
        <p:sp>
          <p:nvSpPr>
            <p:cNvPr id="60" name="ZoneTexte 59"/>
            <p:cNvSpPr txBox="1"/>
            <p:nvPr/>
          </p:nvSpPr>
          <p:spPr>
            <a:xfrm>
              <a:off x="3098552" y="5788458"/>
              <a:ext cx="12971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</a:rPr>
                <a:t>Transaction</a:t>
              </a:r>
            </a:p>
            <a:p>
              <a:r>
                <a:rPr lang="fr-FR" dirty="0">
                  <a:solidFill>
                    <a:schemeClr val="bg1"/>
                  </a:solidFill>
                </a:rPr>
                <a:t>Processors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6904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81400" y="234371"/>
            <a:ext cx="9001000" cy="1143000"/>
          </a:xfrm>
        </p:spPr>
        <p:txBody>
          <a:bodyPr>
            <a:normAutofit/>
          </a:bodyPr>
          <a:lstStyle/>
          <a:p>
            <a:pPr algn="r"/>
            <a:r>
              <a:rPr lang="en-GB" sz="3600" dirty="0"/>
              <a:t>Digital Card CUB3 – Instant Issuance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9376" y="2636912"/>
            <a:ext cx="10597601" cy="18057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400" b="1" dirty="0" err="1"/>
              <a:t>Benefits</a:t>
            </a:r>
            <a:r>
              <a:rPr lang="fr-FR" sz="2400" b="1" dirty="0"/>
              <a:t> to </a:t>
            </a:r>
            <a:r>
              <a:rPr lang="fr-FR" sz="2400" b="1" dirty="0" err="1"/>
              <a:t>Issuers</a:t>
            </a:r>
            <a:endParaRPr lang="fr-FR" sz="2400" b="1" dirty="0"/>
          </a:p>
          <a:p>
            <a:pPr lvl="1" algn="just"/>
            <a:r>
              <a:rPr lang="fr-FR" sz="2000" dirty="0"/>
              <a:t>Support multiple </a:t>
            </a:r>
            <a:r>
              <a:rPr lang="fr-FR" sz="2000" dirty="0" err="1"/>
              <a:t>payment</a:t>
            </a:r>
            <a:r>
              <a:rPr lang="fr-FR" sz="2000" dirty="0"/>
              <a:t> brands and </a:t>
            </a:r>
            <a:r>
              <a:rPr lang="fr-FR" sz="2000" dirty="0" err="1"/>
              <a:t>domestic</a:t>
            </a:r>
            <a:r>
              <a:rPr lang="fr-FR" sz="2000" dirty="0"/>
              <a:t>/</a:t>
            </a:r>
            <a:r>
              <a:rPr lang="fr-FR" sz="2000" dirty="0" err="1"/>
              <a:t>private</a:t>
            </a:r>
            <a:r>
              <a:rPr lang="fr-FR" sz="2000" dirty="0"/>
              <a:t> </a:t>
            </a:r>
            <a:r>
              <a:rPr lang="fr-FR" sz="2000" dirty="0" err="1"/>
              <a:t>schemes</a:t>
            </a:r>
            <a:endParaRPr lang="fr-FR" sz="2000" dirty="0"/>
          </a:p>
          <a:p>
            <a:pPr lvl="1" algn="just"/>
            <a:r>
              <a:rPr lang="fr-FR" sz="2000" dirty="0"/>
              <a:t>Security &amp; </a:t>
            </a:r>
            <a:r>
              <a:rPr lang="fr-FR" sz="2000" dirty="0" err="1"/>
              <a:t>functional</a:t>
            </a:r>
            <a:r>
              <a:rPr lang="fr-FR" sz="2000" dirty="0"/>
              <a:t> certification</a:t>
            </a:r>
          </a:p>
          <a:p>
            <a:pPr lvl="1" algn="just"/>
            <a:r>
              <a:rPr lang="en-US" sz="2000" dirty="0"/>
              <a:t>Mobile proximity payment, leveraging growing contactless infrastructure</a:t>
            </a:r>
            <a:endParaRPr lang="en-GB" sz="2000" dirty="0"/>
          </a:p>
          <a:p>
            <a:pPr lvl="1" algn="just">
              <a:buFont typeface="Wingdings" pitchFamily="2" charset="2"/>
              <a:buChar char="§"/>
            </a:pPr>
            <a:endParaRPr lang="en-GB" dirty="0"/>
          </a:p>
          <a:p>
            <a:pPr lvl="1" algn="just">
              <a:buFont typeface="Wingdings" pitchFamily="2" charset="2"/>
              <a:buChar char="§"/>
            </a:pPr>
            <a:endParaRPr lang="en-GB" dirty="0"/>
          </a:p>
          <a:p>
            <a:pPr lvl="1" algn="just">
              <a:buFont typeface="Wingdings" pitchFamily="2" charset="2"/>
              <a:buChar char="§"/>
            </a:pPr>
            <a:endParaRPr lang="en-GB" dirty="0">
              <a:solidFill>
                <a:schemeClr val="bg1">
                  <a:lumMod val="65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</a:pPr>
            <a:endParaRPr lang="en-GB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DA8E-F0C9-4321-8E0E-74258AE9288D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207EA547-4192-49C4-A562-C2D5C9356CB0}"/>
              </a:ext>
            </a:extLst>
          </p:cNvPr>
          <p:cNvGrpSpPr/>
          <p:nvPr/>
        </p:nvGrpSpPr>
        <p:grpSpPr>
          <a:xfrm>
            <a:off x="509428" y="4221088"/>
            <a:ext cx="3972343" cy="2416699"/>
            <a:chOff x="519465" y="4700700"/>
            <a:chExt cx="3336174" cy="2112614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04367A2D-4198-443F-AFC4-1C9E62AA57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6269" y="4700700"/>
              <a:ext cx="824727" cy="973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">
              <a:extLst>
                <a:ext uri="{FF2B5EF4-FFF2-40B4-BE49-F238E27FC236}">
                  <a16:creationId xmlns:a16="http://schemas.microsoft.com/office/drawing/2014/main" id="{2EC713FA-E0F4-42F4-8C39-354503F2E0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6352" y="5101759"/>
              <a:ext cx="7620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34">
              <a:extLst>
                <a:ext uri="{FF2B5EF4-FFF2-40B4-BE49-F238E27FC236}">
                  <a16:creationId xmlns:a16="http://schemas.microsoft.com/office/drawing/2014/main" id="{9D7537DD-A2A9-46E0-8158-2307FC4885F9}"/>
                </a:ext>
              </a:extLst>
            </p:cNvPr>
            <p:cNvSpPr/>
            <p:nvPr/>
          </p:nvSpPr>
          <p:spPr>
            <a:xfrm>
              <a:off x="519465" y="5531400"/>
              <a:ext cx="1066800" cy="4572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Digitalized card</a:t>
              </a:r>
            </a:p>
          </p:txBody>
        </p:sp>
        <p:grpSp>
          <p:nvGrpSpPr>
            <p:cNvPr id="14" name="Group 56">
              <a:extLst>
                <a:ext uri="{FF2B5EF4-FFF2-40B4-BE49-F238E27FC236}">
                  <a16:creationId xmlns:a16="http://schemas.microsoft.com/office/drawing/2014/main" id="{F40545D6-D8F4-408B-8718-B064F16DB5DD}"/>
                </a:ext>
              </a:extLst>
            </p:cNvPr>
            <p:cNvGrpSpPr/>
            <p:nvPr/>
          </p:nvGrpSpPr>
          <p:grpSpPr>
            <a:xfrm>
              <a:off x="2916023" y="5877171"/>
              <a:ext cx="939616" cy="936143"/>
              <a:chOff x="5867400" y="4588390"/>
              <a:chExt cx="764567" cy="883767"/>
            </a:xfrm>
          </p:grpSpPr>
          <p:pic>
            <p:nvPicPr>
              <p:cNvPr id="15" name="Picture 3">
                <a:extLst>
                  <a:ext uri="{FF2B5EF4-FFF2-40B4-BE49-F238E27FC236}">
                    <a16:creationId xmlns:a16="http://schemas.microsoft.com/office/drawing/2014/main" id="{FCB03B61-4B70-47EA-8440-80EB9B197B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9800" y="4588390"/>
                <a:ext cx="534541" cy="593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TextBox 122">
                <a:extLst>
                  <a:ext uri="{FF2B5EF4-FFF2-40B4-BE49-F238E27FC236}">
                    <a16:creationId xmlns:a16="http://schemas.microsoft.com/office/drawing/2014/main" id="{4602C4CA-8697-44D7-9E90-53812556BAF5}"/>
                  </a:ext>
                </a:extLst>
              </p:cNvPr>
              <p:cNvSpPr txBox="1"/>
              <p:nvPr/>
            </p:nvSpPr>
            <p:spPr>
              <a:xfrm>
                <a:off x="5867400" y="5181600"/>
                <a:ext cx="764567" cy="2905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latin typeface="Times New Roman" pitchFamily="18" charset="0"/>
                    <a:cs typeface="Times New Roman" pitchFamily="18" charset="0"/>
                  </a:rPr>
                  <a:t>Merchant</a:t>
                </a:r>
              </a:p>
            </p:txBody>
          </p:sp>
        </p:grpSp>
        <p:cxnSp>
          <p:nvCxnSpPr>
            <p:cNvPr id="17" name="Straight Arrow Connector 61">
              <a:extLst>
                <a:ext uri="{FF2B5EF4-FFF2-40B4-BE49-F238E27FC236}">
                  <a16:creationId xmlns:a16="http://schemas.microsoft.com/office/drawing/2014/main" id="{5CD08F26-C2BA-44AB-8451-27A980DDB813}"/>
                </a:ext>
              </a:extLst>
            </p:cNvPr>
            <p:cNvCxnSpPr/>
            <p:nvPr/>
          </p:nvCxnSpPr>
          <p:spPr>
            <a:xfrm flipV="1">
              <a:off x="1525635" y="5204756"/>
              <a:ext cx="1477652" cy="58654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63">
              <a:extLst>
                <a:ext uri="{FF2B5EF4-FFF2-40B4-BE49-F238E27FC236}">
                  <a16:creationId xmlns:a16="http://schemas.microsoft.com/office/drawing/2014/main" id="{54816BDB-AE39-4AEA-90CC-D5213E010C38}"/>
                </a:ext>
              </a:extLst>
            </p:cNvPr>
            <p:cNvCxnSpPr/>
            <p:nvPr/>
          </p:nvCxnSpPr>
          <p:spPr>
            <a:xfrm>
              <a:off x="1525635" y="5791300"/>
              <a:ext cx="1537916" cy="34141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Espace réservé du contenu 2">
            <a:extLst>
              <a:ext uri="{FF2B5EF4-FFF2-40B4-BE49-F238E27FC236}">
                <a16:creationId xmlns:a16="http://schemas.microsoft.com/office/drawing/2014/main" id="{A5B92FE6-7040-45E7-9C38-38B691244473}"/>
              </a:ext>
            </a:extLst>
          </p:cNvPr>
          <p:cNvSpPr txBox="1">
            <a:spLocks/>
          </p:cNvSpPr>
          <p:nvPr/>
        </p:nvSpPr>
        <p:spPr>
          <a:xfrm>
            <a:off x="5133058" y="4293096"/>
            <a:ext cx="7209083" cy="4109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2400" b="1" dirty="0" err="1"/>
              <a:t>Benefits</a:t>
            </a:r>
            <a:r>
              <a:rPr lang="fr-FR" sz="2400" b="1" dirty="0"/>
              <a:t> to </a:t>
            </a:r>
            <a:r>
              <a:rPr lang="fr-FR" sz="2400" b="1" dirty="0" err="1"/>
              <a:t>users</a:t>
            </a:r>
            <a:endParaRPr lang="fr-FR" sz="2400" b="1" dirty="0"/>
          </a:p>
          <a:p>
            <a:pPr lvl="1" algn="just"/>
            <a:r>
              <a:rPr lang="en-GB" sz="2000" dirty="0"/>
              <a:t>Digital card immediately with physical card </a:t>
            </a:r>
          </a:p>
          <a:p>
            <a:pPr lvl="1" algn="just"/>
            <a:r>
              <a:rPr lang="en-GB" sz="2000" dirty="0"/>
              <a:t>Facilitate usage of NFC &amp; e-Commerce transactions</a:t>
            </a:r>
          </a:p>
          <a:p>
            <a:pPr lvl="1" algn="just"/>
            <a:r>
              <a:rPr lang="en-GB" sz="2000" dirty="0"/>
              <a:t>Increased UI familiarity (Intuitive, consistent and fluid)</a:t>
            </a:r>
          </a:p>
          <a:p>
            <a:pPr lvl="1" algn="just"/>
            <a:r>
              <a:rPr lang="en-GB" sz="2000" dirty="0"/>
              <a:t>High security transactions</a:t>
            </a:r>
          </a:p>
          <a:p>
            <a:pPr lvl="1" algn="just">
              <a:buFont typeface="Wingdings" pitchFamily="2" charset="2"/>
              <a:buChar char="§"/>
            </a:pPr>
            <a:endParaRPr lang="en-GB" dirty="0">
              <a:solidFill>
                <a:schemeClr val="bg1">
                  <a:lumMod val="65000"/>
                </a:schemeClr>
              </a:solidFill>
            </a:endParaRPr>
          </a:p>
          <a:p>
            <a:pPr algn="just"/>
            <a:endParaRPr lang="en-GB" dirty="0">
              <a:solidFill>
                <a:schemeClr val="bg1">
                  <a:lumMod val="65000"/>
                </a:schemeClr>
              </a:solidFill>
            </a:endParaRPr>
          </a:p>
          <a:p>
            <a:pPr algn="just"/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3" name="Espace réservé du contenu 2">
            <a:extLst>
              <a:ext uri="{FF2B5EF4-FFF2-40B4-BE49-F238E27FC236}">
                <a16:creationId xmlns:a16="http://schemas.microsoft.com/office/drawing/2014/main" id="{56E75A2A-2A8E-42CB-9D10-C7158AFFFD31}"/>
              </a:ext>
            </a:extLst>
          </p:cNvPr>
          <p:cNvSpPr txBox="1">
            <a:spLocks/>
          </p:cNvSpPr>
          <p:nvPr/>
        </p:nvSpPr>
        <p:spPr>
          <a:xfrm>
            <a:off x="797199" y="1412691"/>
            <a:ext cx="10597601" cy="1419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800" dirty="0"/>
              <a:t>Standard Tokenization EMVCo, </a:t>
            </a:r>
            <a:r>
              <a:rPr lang="en-GB" sz="2800" b="1" i="1" dirty="0"/>
              <a:t>messaging between parties identical</a:t>
            </a:r>
          </a:p>
          <a:p>
            <a:pPr algn="just"/>
            <a:r>
              <a:rPr lang="en-GB" sz="2800" b="1" i="1" dirty="0"/>
              <a:t>No changes for acquirer</a:t>
            </a:r>
            <a:r>
              <a:rPr lang="en-GB" sz="2800" dirty="0"/>
              <a:t>, easy integration (APIs)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4" name="Espace réservé du contenu 2">
            <a:extLst>
              <a:ext uri="{FF2B5EF4-FFF2-40B4-BE49-F238E27FC236}">
                <a16:creationId xmlns:a16="http://schemas.microsoft.com/office/drawing/2014/main" id="{09187933-EDBC-43CF-8E25-D146C91BD6B1}"/>
              </a:ext>
            </a:extLst>
          </p:cNvPr>
          <p:cNvSpPr txBox="1">
            <a:spLocks/>
          </p:cNvSpPr>
          <p:nvPr/>
        </p:nvSpPr>
        <p:spPr>
          <a:xfrm>
            <a:off x="827512" y="1376154"/>
            <a:ext cx="10597601" cy="1805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GB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Espace réservé du pied de page 3">
            <a:extLst>
              <a:ext uri="{FF2B5EF4-FFF2-40B4-BE49-F238E27FC236}">
                <a16:creationId xmlns:a16="http://schemas.microsoft.com/office/drawing/2014/main" id="{72CDCEA7-C202-4B33-8182-8020886D3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 dirty="0"/>
              <a:t>TOKENIZED SERVICES FACTORY by CUB3TECH</a:t>
            </a:r>
          </a:p>
        </p:txBody>
      </p:sp>
    </p:spTree>
    <p:extLst>
      <p:ext uri="{BB962C8B-B14F-4D97-AF65-F5344CB8AC3E}">
        <p14:creationId xmlns:p14="http://schemas.microsoft.com/office/powerpoint/2010/main" val="217561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95600" y="197768"/>
            <a:ext cx="9086800" cy="1143000"/>
          </a:xfrm>
        </p:spPr>
        <p:txBody>
          <a:bodyPr>
            <a:normAutofit/>
          </a:bodyPr>
          <a:lstStyle/>
          <a:p>
            <a:pPr algn="r"/>
            <a:r>
              <a:rPr lang="en-GB" sz="3600" dirty="0"/>
              <a:t>Product portfolio &amp; Software components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7368" y="1916832"/>
            <a:ext cx="11017224" cy="4337677"/>
          </a:xfrm>
        </p:spPr>
        <p:txBody>
          <a:bodyPr>
            <a:normAutofit fontScale="77500" lnSpcReduction="20000"/>
          </a:bodyPr>
          <a:lstStyle/>
          <a:p>
            <a:pPr lvl="1" algn="just">
              <a:buFont typeface="Wingdings" panose="05000000000000000000" pitchFamily="2" charset="2"/>
              <a:buChar char="§"/>
            </a:pPr>
            <a:r>
              <a:rPr lang="fr-FR" b="1" i="1" dirty="0"/>
              <a:t>Platform (server </a:t>
            </a:r>
            <a:r>
              <a:rPr lang="fr-FR" b="1" i="1" dirty="0" err="1"/>
              <a:t>side</a:t>
            </a:r>
            <a:r>
              <a:rPr lang="fr-FR" b="1" i="1" dirty="0"/>
              <a:t>)</a:t>
            </a:r>
          </a:p>
          <a:p>
            <a:pPr lvl="2" algn="just">
              <a:buClr>
                <a:srgbClr val="C00000"/>
              </a:buClr>
            </a:pPr>
            <a:r>
              <a:rPr lang="fr-FR" sz="2300" dirty="0"/>
              <a:t>CUB3 Services Platform, </a:t>
            </a:r>
            <a:r>
              <a:rPr lang="fr-FR" sz="2300" dirty="0" err="1"/>
              <a:t>including</a:t>
            </a:r>
            <a:r>
              <a:rPr lang="fr-FR" sz="2300" dirty="0"/>
              <a:t> the </a:t>
            </a:r>
            <a:r>
              <a:rPr lang="fr-FR" sz="2300" dirty="0" err="1"/>
              <a:t>following</a:t>
            </a:r>
            <a:r>
              <a:rPr lang="fr-FR" sz="2300" dirty="0"/>
              <a:t> 6 modules:</a:t>
            </a:r>
          </a:p>
          <a:p>
            <a:pPr marL="1828800" lvl="3" indent="-457200" algn="just">
              <a:buClr>
                <a:srgbClr val="C00000"/>
              </a:buClr>
              <a:buFont typeface="+mj-lt"/>
              <a:buAutoNum type="arabicPeriod"/>
            </a:pPr>
            <a:r>
              <a:rPr lang="fr-FR" b="1" dirty="0" err="1"/>
              <a:t>Tokenization</a:t>
            </a:r>
            <a:r>
              <a:rPr lang="fr-FR" b="1" dirty="0"/>
              <a:t> Management </a:t>
            </a:r>
            <a:r>
              <a:rPr lang="fr-FR" dirty="0"/>
              <a:t>(LUK/SUK </a:t>
            </a:r>
            <a:r>
              <a:rPr lang="fr-FR" dirty="0" err="1"/>
              <a:t>generation</a:t>
            </a:r>
            <a:r>
              <a:rPr lang="fr-FR" dirty="0"/>
              <a:t>, </a:t>
            </a:r>
            <a:r>
              <a:rPr lang="fr-FR" dirty="0" err="1"/>
              <a:t>tokens</a:t>
            </a:r>
            <a:r>
              <a:rPr lang="fr-FR" dirty="0"/>
              <a:t> life cycle management, </a:t>
            </a:r>
            <a:r>
              <a:rPr lang="fr-FR" dirty="0" err="1"/>
              <a:t>vault</a:t>
            </a:r>
            <a:r>
              <a:rPr lang="fr-FR" dirty="0"/>
              <a:t>)</a:t>
            </a:r>
          </a:p>
          <a:p>
            <a:pPr marL="1828800" lvl="3" indent="-457200" algn="just">
              <a:buClr>
                <a:srgbClr val="C00000"/>
              </a:buClr>
              <a:buFont typeface="+mj-lt"/>
              <a:buAutoNum type="arabicPeriod"/>
            </a:pPr>
            <a:r>
              <a:rPr lang="fr-FR" b="1" dirty="0" err="1"/>
              <a:t>Token</a:t>
            </a:r>
            <a:r>
              <a:rPr lang="fr-FR" b="1" dirty="0"/>
              <a:t> </a:t>
            </a:r>
            <a:r>
              <a:rPr lang="fr-FR" b="1" dirty="0" err="1"/>
              <a:t>Requestor</a:t>
            </a:r>
            <a:r>
              <a:rPr lang="fr-FR" b="1" dirty="0"/>
              <a:t> Gateway </a:t>
            </a:r>
            <a:r>
              <a:rPr lang="fr-FR" dirty="0"/>
              <a:t>for international </a:t>
            </a:r>
            <a:r>
              <a:rPr lang="fr-FR" dirty="0" err="1"/>
              <a:t>Payment</a:t>
            </a:r>
            <a:r>
              <a:rPr lang="fr-FR" dirty="0"/>
              <a:t> </a:t>
            </a:r>
            <a:r>
              <a:rPr lang="fr-FR" dirty="0" err="1"/>
              <a:t>Schemes</a:t>
            </a:r>
            <a:r>
              <a:rPr lang="fr-FR" dirty="0"/>
              <a:t> (Visa, Mastercard, Discover …)</a:t>
            </a:r>
          </a:p>
          <a:p>
            <a:pPr marL="1828800" lvl="3" indent="-457200" algn="just">
              <a:buClr>
                <a:srgbClr val="C00000"/>
              </a:buClr>
              <a:buFont typeface="+mj-lt"/>
              <a:buAutoNum type="arabicPeriod"/>
            </a:pPr>
            <a:r>
              <a:rPr lang="fr-FR" b="1" dirty="0"/>
              <a:t>Life </a:t>
            </a:r>
            <a:r>
              <a:rPr lang="fr-FR" b="1" dirty="0" err="1"/>
              <a:t>Account</a:t>
            </a:r>
            <a:r>
              <a:rPr lang="fr-FR" b="1" dirty="0"/>
              <a:t> management </a:t>
            </a:r>
            <a:r>
              <a:rPr lang="fr-FR" dirty="0"/>
              <a:t>(</a:t>
            </a:r>
            <a:r>
              <a:rPr lang="fr-FR" dirty="0" err="1"/>
              <a:t>enrolment</a:t>
            </a:r>
            <a:r>
              <a:rPr lang="fr-FR" dirty="0"/>
              <a:t>, ID&amp;V and </a:t>
            </a:r>
            <a:r>
              <a:rPr lang="fr-FR" dirty="0" err="1"/>
              <a:t>Issuers</a:t>
            </a:r>
            <a:r>
              <a:rPr lang="fr-FR" dirty="0"/>
              <a:t> API)</a:t>
            </a:r>
          </a:p>
          <a:p>
            <a:pPr marL="1828800" lvl="3" indent="-457200" algn="just">
              <a:buClr>
                <a:srgbClr val="C00000"/>
              </a:buClr>
              <a:buFont typeface="+mj-lt"/>
              <a:buAutoNum type="arabicPeriod"/>
            </a:pPr>
            <a:r>
              <a:rPr lang="fr-FR" b="1" dirty="0"/>
              <a:t>Transaction management </a:t>
            </a:r>
            <a:r>
              <a:rPr lang="fr-FR" dirty="0"/>
              <a:t>(PIN and </a:t>
            </a:r>
            <a:r>
              <a:rPr lang="fr-FR" dirty="0" err="1"/>
              <a:t>cryptograms</a:t>
            </a:r>
            <a:r>
              <a:rPr lang="fr-FR" dirty="0"/>
              <a:t> validation, de-</a:t>
            </a:r>
            <a:r>
              <a:rPr lang="fr-FR" dirty="0" err="1"/>
              <a:t>tokenization</a:t>
            </a:r>
            <a:r>
              <a:rPr lang="fr-FR" dirty="0"/>
              <a:t>, </a:t>
            </a:r>
            <a:r>
              <a:rPr lang="fr-FR" dirty="0" err="1"/>
              <a:t>issuers</a:t>
            </a:r>
            <a:r>
              <a:rPr lang="fr-FR" dirty="0"/>
              <a:t> API </a:t>
            </a:r>
            <a:r>
              <a:rPr lang="fr-FR" dirty="0" err="1"/>
              <a:t>authorization</a:t>
            </a:r>
            <a:r>
              <a:rPr lang="fr-FR" dirty="0"/>
              <a:t>)</a:t>
            </a:r>
          </a:p>
          <a:p>
            <a:pPr marL="1828800" lvl="3" indent="-457200" algn="just">
              <a:buClr>
                <a:srgbClr val="C00000"/>
              </a:buClr>
              <a:buFont typeface="+mj-lt"/>
              <a:buAutoNum type="arabicPeriod"/>
            </a:pPr>
            <a:r>
              <a:rPr lang="fr-FR" b="1" dirty="0"/>
              <a:t>Mobile platform </a:t>
            </a:r>
            <a:r>
              <a:rPr lang="fr-FR" dirty="0"/>
              <a:t>(</a:t>
            </a:r>
            <a:r>
              <a:rPr lang="fr-FR" dirty="0" err="1"/>
              <a:t>wallet</a:t>
            </a:r>
            <a:r>
              <a:rPr lang="fr-FR" dirty="0"/>
              <a:t> </a:t>
            </a:r>
            <a:r>
              <a:rPr lang="fr-FR" dirty="0" err="1"/>
              <a:t>authentication</a:t>
            </a:r>
            <a:r>
              <a:rPr lang="fr-FR" dirty="0"/>
              <a:t>, communication </a:t>
            </a:r>
            <a:r>
              <a:rPr lang="fr-FR" dirty="0" err="1"/>
              <a:t>security</a:t>
            </a:r>
            <a:r>
              <a:rPr lang="fr-FR" dirty="0"/>
              <a:t>)</a:t>
            </a:r>
          </a:p>
          <a:p>
            <a:pPr marL="1828800" lvl="3" indent="-457200" algn="just">
              <a:buClr>
                <a:srgbClr val="C00000"/>
              </a:buClr>
              <a:buFont typeface="+mj-lt"/>
              <a:buAutoNum type="arabicPeriod"/>
            </a:pPr>
            <a:r>
              <a:rPr lang="fr-FR" b="1" dirty="0"/>
              <a:t>E-Commerce</a:t>
            </a:r>
            <a:r>
              <a:rPr lang="fr-FR" dirty="0"/>
              <a:t> module </a:t>
            </a:r>
          </a:p>
          <a:p>
            <a:pPr marL="914400" lvl="2" indent="0" algn="just">
              <a:buNone/>
            </a:pPr>
            <a:endParaRPr lang="fr-FR" sz="12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b="1" i="1" dirty="0"/>
              <a:t>Mobile (client </a:t>
            </a:r>
            <a:r>
              <a:rPr lang="fr-FR" b="1" i="1" dirty="0" err="1"/>
              <a:t>side</a:t>
            </a:r>
            <a:r>
              <a:rPr lang="fr-FR" b="1" i="1" dirty="0"/>
              <a:t>)</a:t>
            </a:r>
          </a:p>
          <a:p>
            <a:pPr lvl="2" algn="just">
              <a:buClr>
                <a:srgbClr val="C00000"/>
              </a:buClr>
            </a:pPr>
            <a:r>
              <a:rPr lang="fr-FR" sz="2300" dirty="0"/>
              <a:t>Mobile SDK, or </a:t>
            </a:r>
            <a:r>
              <a:rPr lang="fr-FR" sz="2300" dirty="0" err="1"/>
              <a:t>alternatively</a:t>
            </a:r>
            <a:r>
              <a:rPr lang="fr-FR" sz="2300" dirty="0"/>
              <a:t> white-label App’ (</a:t>
            </a:r>
            <a:r>
              <a:rPr lang="fr-FR" sz="2300" dirty="0" err="1"/>
              <a:t>APDUs</a:t>
            </a:r>
            <a:r>
              <a:rPr lang="fr-FR" sz="2300" dirty="0"/>
              <a:t> and crypto </a:t>
            </a:r>
            <a:r>
              <a:rPr lang="fr-FR" sz="2300" dirty="0" err="1"/>
              <a:t>generation</a:t>
            </a:r>
            <a:r>
              <a:rPr lang="fr-FR" sz="2300" dirty="0"/>
              <a:t>)</a:t>
            </a:r>
          </a:p>
          <a:p>
            <a:pPr lvl="2" algn="just">
              <a:buClr>
                <a:srgbClr val="C00000"/>
              </a:buClr>
            </a:pPr>
            <a:r>
              <a:rPr lang="fr-FR" sz="2300" dirty="0" err="1"/>
              <a:t>mPOS</a:t>
            </a:r>
            <a:r>
              <a:rPr lang="fr-FR" sz="2300" dirty="0"/>
              <a:t>, </a:t>
            </a:r>
            <a:r>
              <a:rPr lang="fr-FR" sz="2300" dirty="0" err="1"/>
              <a:t>with</a:t>
            </a:r>
            <a:r>
              <a:rPr lang="fr-FR" sz="2300" dirty="0"/>
              <a:t> </a:t>
            </a:r>
            <a:r>
              <a:rPr lang="fr-FR" sz="2300" dirty="0" err="1"/>
              <a:t>two</a:t>
            </a:r>
            <a:r>
              <a:rPr lang="fr-FR" sz="2300" dirty="0"/>
              <a:t> options: NFC or QR codes</a:t>
            </a:r>
          </a:p>
          <a:p>
            <a:pPr lvl="2" algn="just">
              <a:buClr>
                <a:srgbClr val="C00000"/>
              </a:buClr>
            </a:pPr>
            <a:endParaRPr lang="fr-FR" sz="140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fr-FR" b="1" i="1" dirty="0"/>
              <a:t>Browser extension &amp; </a:t>
            </a:r>
            <a:r>
              <a:rPr lang="fr-FR" b="1" i="1" dirty="0" err="1"/>
              <a:t>button</a:t>
            </a:r>
            <a:endParaRPr lang="fr-FR" sz="2900" dirty="0"/>
          </a:p>
          <a:p>
            <a:pPr lvl="2" algn="just">
              <a:buClr>
                <a:srgbClr val="C00000"/>
              </a:buClr>
            </a:pPr>
            <a:r>
              <a:rPr lang="fr-FR" sz="2300" dirty="0"/>
              <a:t>CPP: CUB3 Plug-in </a:t>
            </a:r>
            <a:r>
              <a:rPr lang="fr-FR" sz="2300" dirty="0" err="1"/>
              <a:t>Pay</a:t>
            </a:r>
            <a:r>
              <a:rPr lang="fr-FR" sz="2300" dirty="0"/>
              <a:t> (extension to enable </a:t>
            </a:r>
            <a:r>
              <a:rPr lang="fr-FR" sz="2300" dirty="0" err="1"/>
              <a:t>tokenized</a:t>
            </a:r>
            <a:r>
              <a:rPr lang="fr-FR" sz="2300" dirty="0"/>
              <a:t> e-commerce)</a:t>
            </a:r>
          </a:p>
          <a:p>
            <a:pPr lvl="2" algn="just">
              <a:buClr>
                <a:srgbClr val="C00000"/>
              </a:buClr>
            </a:pPr>
            <a:r>
              <a:rPr lang="fr-FR" sz="2300" dirty="0"/>
              <a:t>CPB: CUB3 </a:t>
            </a:r>
            <a:r>
              <a:rPr lang="fr-FR" sz="2300" dirty="0" err="1"/>
              <a:t>Payment</a:t>
            </a:r>
            <a:r>
              <a:rPr lang="fr-FR" sz="2300" dirty="0"/>
              <a:t> Button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3DA8E-F0C9-4321-8E0E-74258AE9288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Espace réservé du contenu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867"/>
          <a:stretch/>
        </p:blipFill>
        <p:spPr>
          <a:xfrm>
            <a:off x="1877318" y="1124744"/>
            <a:ext cx="8363879" cy="216024"/>
          </a:xfrm>
          <a:prstGeom prst="parallelogram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500" dist="101600" dir="5400000" sy="-100000" algn="bl" rotWithShape="0"/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FF36AE6-733B-4B2C-85F3-A86762581A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534" y="1108004"/>
            <a:ext cx="1643732" cy="164373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7B4CA76-1E9B-44D2-8D78-1D3E79063D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BFBF9"/>
              </a:clrFrom>
              <a:clrTo>
                <a:srgbClr val="FBFB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416" y="2157915"/>
            <a:ext cx="2511503" cy="1092285"/>
          </a:xfrm>
          <a:prstGeom prst="rect">
            <a:avLst/>
          </a:prstGeom>
        </p:spPr>
      </p:pic>
      <p:sp>
        <p:nvSpPr>
          <p:cNvPr id="10" name="Espace réservé du pied de page 3">
            <a:extLst>
              <a:ext uri="{FF2B5EF4-FFF2-40B4-BE49-F238E27FC236}">
                <a16:creationId xmlns:a16="http://schemas.microsoft.com/office/drawing/2014/main" id="{4821DDEA-DA8B-4839-979D-5669CB699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 dirty="0"/>
              <a:t>TOKENIZED SERVICES FACTORY by CUB3TECH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489FB81-87B1-442F-BC01-49B4EA32D2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161" y="3735787"/>
            <a:ext cx="1375597" cy="88100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7C17050-F55A-4005-BBA3-C4E964080B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839" y="4668001"/>
            <a:ext cx="1591466" cy="79325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86A4DA35-785F-4208-8E37-370B6FF438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672" y="5563097"/>
            <a:ext cx="2010489" cy="793254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B886E0A0-8C9F-4065-8CCB-A91C42FF75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051" y="4941168"/>
            <a:ext cx="1229469" cy="165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64197"/>
      </p:ext>
    </p:extLst>
  </p:cSld>
  <p:clrMapOvr>
    <a:masterClrMapping/>
  </p:clrMapOvr>
</p:sld>
</file>

<file path=ppt/theme/theme1.xml><?xml version="1.0" encoding="utf-8"?>
<a:theme xmlns:a="http://schemas.openxmlformats.org/drawingml/2006/main" name="Corporate presentation_template_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B3">
      <a:majorFont>
        <a:latin typeface="Modern No. 20"/>
        <a:ea typeface=""/>
        <a:cs typeface=""/>
      </a:majorFont>
      <a:minorFont>
        <a:latin typeface="Modern No. 20"/>
        <a:ea typeface=""/>
        <a:cs typeface=""/>
      </a:minorFont>
    </a:fontScheme>
    <a:fmtScheme name="Fonderi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8835</TotalTime>
  <Words>929</Words>
  <Application>Microsoft Office PowerPoint</Application>
  <PresentationFormat>Grand écran</PresentationFormat>
  <Paragraphs>184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3" baseType="lpstr">
      <vt:lpstr>Arial</vt:lpstr>
      <vt:lpstr>Calibri</vt:lpstr>
      <vt:lpstr>Lato</vt:lpstr>
      <vt:lpstr>Modern No. 20</vt:lpstr>
      <vt:lpstr>Times New Roman</vt:lpstr>
      <vt:lpstr>Verdana</vt:lpstr>
      <vt:lpstr>Wingdings</vt:lpstr>
      <vt:lpstr>Corporate presentation_template_V2</vt:lpstr>
      <vt:lpstr>Corporate Presentation</vt:lpstr>
      <vt:lpstr>Company Profile</vt:lpstr>
      <vt:lpstr>megatrends in Mobility</vt:lpstr>
      <vt:lpstr>while, Digital Commerce is under fire</vt:lpstr>
      <vt:lpstr>Timing is perfect for Digital Transformation</vt:lpstr>
      <vt:lpstr>Digital cards on all devices</vt:lpstr>
      <vt:lpstr>CUB3 Services Platform</vt:lpstr>
      <vt:lpstr>Digital Card CUB3 – Instant Issuance</vt:lpstr>
      <vt:lpstr>Product portfolio &amp; Software components</vt:lpstr>
      <vt:lpstr>Business models </vt:lpstr>
      <vt:lpstr>Tokenization … Urgency for Issuers</vt:lpstr>
      <vt:lpstr>Benefits for Issuers</vt:lpstr>
      <vt:lpstr>Takeways</vt:lpstr>
      <vt:lpstr>References &amp; Partners</vt:lpstr>
      <vt:lpstr>mOBILE PRESENT TRANSACTIONS 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presentation</dc:title>
  <dc:creator>Carloman</dc:creator>
  <cp:lastModifiedBy>Bertrand Moussel</cp:lastModifiedBy>
  <cp:revision>417</cp:revision>
  <dcterms:created xsi:type="dcterms:W3CDTF">2014-10-30T05:22:12Z</dcterms:created>
  <dcterms:modified xsi:type="dcterms:W3CDTF">2018-04-09T08:14:02Z</dcterms:modified>
</cp:coreProperties>
</file>